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3004800" cy="9753600"/>
  <p:notesSz cx="7019925" cy="9305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D0D4DD"/>
          </a:solidFill>
        </a:fill>
      </a:tcStyle>
    </a:wholeTbl>
    <a:band2H>
      <a:tcTxStyle/>
      <a:tcStyle>
        <a:tcBdr/>
        <a:fill>
          <a:solidFill>
            <a:srgbClr val="E9EBEF"/>
          </a:solidFill>
        </a:fill>
      </a:tcStyle>
    </a:band2H>
    <a:firstCol>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firstCol>
    <a:la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lastRow>
    <a:fir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E6DBCB"/>
          </a:solidFill>
        </a:fill>
      </a:tcStyle>
    </a:wholeTbl>
    <a:band2H>
      <a:tcTxStyle/>
      <a:tcStyle>
        <a:tcBdr/>
        <a:fill>
          <a:solidFill>
            <a:srgbClr val="F3EEE7"/>
          </a:solidFill>
        </a:fill>
      </a:tcStyle>
    </a:band2H>
    <a:firstCol>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firstCol>
    <a:la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lastRow>
    <a:fir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3"/>
          </a:solidFill>
        </a:fill>
      </a:tcStyle>
    </a:firstRow>
  </a:tblStyle>
  <a:tblStyle styleId="{EEE7283C-3CF3-47DC-8721-378D4A62B228}"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D0CDD4"/>
          </a:solidFill>
        </a:fill>
      </a:tcStyle>
    </a:wholeTbl>
    <a:band2H>
      <a:tcTxStyle/>
      <a:tcStyle>
        <a:tcBdr/>
        <a:fill>
          <a:solidFill>
            <a:srgbClr val="E9E8EB"/>
          </a:solidFill>
        </a:fill>
      </a:tcStyle>
    </a:band2H>
    <a:firstCol>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firstCol>
    <a:la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lastRow>
    <a:fir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chemeClr val="accent6"/>
          </a:solidFill>
        </a:fill>
      </a:tcStyle>
    </a:firstRow>
  </a:tblStyle>
  <a:tblStyle styleId="{CF821DB8-F4EB-4A41-A1BA-3FCAFE7338EE}" styleName="">
    <a:tblBg/>
    <a:wholeTbl>
      <a:tcTxStyle b="off" i="off">
        <a:font>
          <a:latin typeface="Helvetica Neue Light"/>
          <a:ea typeface="Helvetica Neue Light"/>
          <a:cs typeface="Helvetica Neue Light"/>
        </a:font>
        <a:srgbClr val="AB76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1EBE9"/>
          </a:solidFill>
        </a:fill>
      </a:tcStyle>
    </a:wholeTbl>
    <a:band2H>
      <a:tcTxStyle/>
      <a:tcStyle>
        <a:tcBdr/>
        <a:fill>
          <a:solidFill>
            <a:srgbClr val="558AAB"/>
          </a:solidFill>
        </a:fill>
      </a:tcStyle>
    </a:band2H>
    <a:firstCol>
      <a:tcTxStyle b="on" i="off">
        <a:font>
          <a:latin typeface="Helvetica Neue"/>
          <a:ea typeface="Helvetica Neue"/>
          <a:cs typeface="Helvetica Neue"/>
        </a:font>
        <a:srgbClr val="558AA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rgbClr val="AB7655"/>
      </a:tcTxStyle>
      <a:tcStyle>
        <a:tcBdr>
          <a:left>
            <a:ln w="12700" cap="flat">
              <a:noFill/>
              <a:miter lim="400000"/>
            </a:ln>
          </a:left>
          <a:right>
            <a:ln w="12700" cap="flat">
              <a:noFill/>
              <a:miter lim="400000"/>
            </a:ln>
          </a:right>
          <a:top>
            <a:ln w="50800" cap="flat">
              <a:solidFill>
                <a:srgbClr val="AB7655"/>
              </a:solidFill>
              <a:prstDash val="solid"/>
              <a:round/>
            </a:ln>
          </a:top>
          <a:bottom>
            <a:ln w="25400" cap="flat">
              <a:solidFill>
                <a:srgbClr val="AB7655"/>
              </a:solidFill>
              <a:prstDash val="solid"/>
              <a:round/>
            </a:ln>
          </a:bottom>
          <a:insideH>
            <a:ln w="12700" cap="flat">
              <a:noFill/>
              <a:miter lim="400000"/>
            </a:ln>
          </a:insideH>
          <a:insideV>
            <a:ln w="12700" cap="flat">
              <a:noFill/>
              <a:miter lim="400000"/>
            </a:ln>
          </a:insideV>
        </a:tcBdr>
        <a:fill>
          <a:solidFill>
            <a:srgbClr val="558AAB"/>
          </a:solidFill>
        </a:fill>
      </a:tcStyle>
    </a:lastRow>
    <a:firstRow>
      <a:tcTxStyle b="on" i="off">
        <a:font>
          <a:latin typeface="Helvetica Neue"/>
          <a:ea typeface="Helvetica Neue"/>
          <a:cs typeface="Helvetica Neue"/>
        </a:font>
        <a:srgbClr val="558AAB"/>
      </a:tcTxStyle>
      <a:tcStyle>
        <a:tcBdr>
          <a:left>
            <a:ln w="12700" cap="flat">
              <a:noFill/>
              <a:miter lim="400000"/>
            </a:ln>
          </a:left>
          <a:right>
            <a:ln w="12700" cap="flat">
              <a:noFill/>
              <a:miter lim="400000"/>
            </a:ln>
          </a:right>
          <a:top>
            <a:ln w="25400" cap="flat">
              <a:solidFill>
                <a:srgbClr val="AB7655"/>
              </a:solidFill>
              <a:prstDash val="solid"/>
              <a:round/>
            </a:ln>
          </a:top>
          <a:bottom>
            <a:ln w="25400" cap="flat">
              <a:solidFill>
                <a:srgbClr val="AB76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Light"/>
          <a:ea typeface="Helvetica Neue Light"/>
          <a:cs typeface="Helvetica Neue Light"/>
        </a:font>
        <a:srgbClr val="AB7655"/>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E2D5D0"/>
          </a:solidFill>
        </a:fill>
      </a:tcStyle>
    </a:wholeTbl>
    <a:band2H>
      <a:tcTxStyle/>
      <a:tcStyle>
        <a:tcBdr/>
        <a:fill>
          <a:solidFill>
            <a:srgbClr val="F1EBE9"/>
          </a:solidFill>
        </a:fill>
      </a:tcStyle>
    </a:band2H>
    <a:firstCol>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firstCol>
    <a:la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381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lastRow>
    <a:fir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381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AB7655"/>
          </a:solidFill>
        </a:fill>
      </a:tcStyle>
    </a:firstRow>
  </a:tblStyle>
  <a:tblStyle styleId="{2708684C-4D16-4618-839F-0558EEFCDFE6}" styleName="">
    <a:tblBg/>
    <a:wholeTbl>
      <a:tcTxStyle b="off" i="off">
        <a:font>
          <a:latin typeface="Helvetica Neue Light"/>
          <a:ea typeface="Helvetica Neue Light"/>
          <a:cs typeface="Helvetica Neue Light"/>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558AAB">
              <a:alpha val="20000"/>
            </a:srgbClr>
          </a:solidFill>
        </a:fill>
      </a:tcStyle>
    </a:wholeTbl>
    <a:band2H>
      <a:tcTxStyle/>
      <a:tcStyle>
        <a:tcBdr/>
        <a:fill>
          <a:solidFill>
            <a:srgbClr val="FFFFFF"/>
          </a:solidFill>
        </a:fill>
      </a:tcStyle>
    </a:band2H>
    <a:firstCol>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solidFill>
            <a:srgbClr val="558AAB">
              <a:alpha val="20000"/>
            </a:srgbClr>
          </a:solidFill>
        </a:fill>
      </a:tcStyle>
    </a:firstCol>
    <a:la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50800" cap="flat">
              <a:solidFill>
                <a:srgbClr val="558AAB"/>
              </a:solidFill>
              <a:prstDash val="solid"/>
              <a:round/>
            </a:ln>
          </a:top>
          <a:bottom>
            <a:ln w="127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noFill/>
        </a:fill>
      </a:tcStyle>
    </a:lastRow>
    <a:firstRow>
      <a:tcTxStyle b="on" i="off">
        <a:font>
          <a:latin typeface="Helvetica Neue"/>
          <a:ea typeface="Helvetica Neue"/>
          <a:cs typeface="Helvetica Neue"/>
        </a:font>
        <a:srgbClr val="558AAB"/>
      </a:tcTxStyle>
      <a:tcStyle>
        <a:tcBdr>
          <a:left>
            <a:ln w="12700" cap="flat">
              <a:solidFill>
                <a:srgbClr val="558AAB"/>
              </a:solidFill>
              <a:prstDash val="solid"/>
              <a:round/>
            </a:ln>
          </a:left>
          <a:right>
            <a:ln w="12700" cap="flat">
              <a:solidFill>
                <a:srgbClr val="558AAB"/>
              </a:solidFill>
              <a:prstDash val="solid"/>
              <a:round/>
            </a:ln>
          </a:right>
          <a:top>
            <a:ln w="12700" cap="flat">
              <a:solidFill>
                <a:srgbClr val="558AAB"/>
              </a:solidFill>
              <a:prstDash val="solid"/>
              <a:round/>
            </a:ln>
          </a:top>
          <a:bottom>
            <a:ln w="25400" cap="flat">
              <a:solidFill>
                <a:srgbClr val="558AAB"/>
              </a:solidFill>
              <a:prstDash val="solid"/>
              <a:round/>
            </a:ln>
          </a:bottom>
          <a:insideH>
            <a:ln w="12700" cap="flat">
              <a:solidFill>
                <a:srgbClr val="558AAB"/>
              </a:solidFill>
              <a:prstDash val="solid"/>
              <a:round/>
            </a:ln>
          </a:insideH>
          <a:insideV>
            <a:ln w="12700" cap="flat">
              <a:solidFill>
                <a:srgbClr val="558AA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830" autoAdjust="0"/>
  </p:normalViewPr>
  <p:slideViewPr>
    <p:cSldViewPr snapToGrid="0">
      <p:cViewPr varScale="1">
        <p:scale>
          <a:sx n="85" d="100"/>
          <a:sy n="85" d="100"/>
        </p:scale>
        <p:origin x="19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84275" y="698500"/>
            <a:ext cx="4651375" cy="3489325"/>
          </a:xfrm>
          <a:prstGeom prst="rect">
            <a:avLst/>
          </a:prstGeom>
        </p:spPr>
        <p:txBody>
          <a:bodyPr lIns="93287" tIns="46644" rIns="93287" bIns="46644"/>
          <a:lstStyle/>
          <a:p>
            <a:endParaRPr/>
          </a:p>
        </p:txBody>
      </p:sp>
      <p:sp>
        <p:nvSpPr>
          <p:cNvPr id="121" name="Shape 121"/>
          <p:cNvSpPr>
            <a:spLocks noGrp="1"/>
          </p:cNvSpPr>
          <p:nvPr>
            <p:ph type="body" sz="quarter" idx="1"/>
          </p:nvPr>
        </p:nvSpPr>
        <p:spPr>
          <a:xfrm>
            <a:off x="935990" y="4420315"/>
            <a:ext cx="5147945" cy="4187666"/>
          </a:xfrm>
          <a:prstGeom prst="rect">
            <a:avLst/>
          </a:prstGeom>
        </p:spPr>
        <p:txBody>
          <a:bodyPr lIns="93287" tIns="46644" rIns="93287" bIns="46644"/>
          <a:lstStyle/>
          <a:p>
            <a:endParaRPr/>
          </a:p>
        </p:txBody>
      </p:sp>
    </p:spTree>
    <p:extLst>
      <p:ext uri="{BB962C8B-B14F-4D97-AF65-F5344CB8AC3E}">
        <p14:creationId xmlns:p14="http://schemas.microsoft.com/office/powerpoint/2010/main" val="564755220"/>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425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782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44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775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302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Setting guidelines for what kinds of things are options for posting and which are not is important. THINK…Is it TRUE? Is it HELPFUL? Is it INSPIRING? Is it NECESSARY? Is it KIND?</a:t>
            </a:r>
          </a:p>
        </p:txBody>
      </p:sp>
    </p:spTree>
    <p:extLst>
      <p:ext uri="{BB962C8B-B14F-4D97-AF65-F5344CB8AC3E}">
        <p14:creationId xmlns:p14="http://schemas.microsoft.com/office/powerpoint/2010/main" val="197932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It is crucial for students to understand the consequences for this sort of social media presence.  This kind of representation will effect ALL athletes (HS  &amp; College), any scholarship receiving students, and any students who are “friends” that can and will pass this information along (that would be EVERYONE).</a:t>
            </a:r>
          </a:p>
        </p:txBody>
      </p:sp>
    </p:spTree>
    <p:extLst>
      <p:ext uri="{BB962C8B-B14F-4D97-AF65-F5344CB8AC3E}">
        <p14:creationId xmlns:p14="http://schemas.microsoft.com/office/powerpoint/2010/main" val="41277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Post- Secondary institutions are using social media more and more as a tool to help weed out “trouble-making” students.  It is estimated that within the next 5 to 10 years, each college campus will have a dept. solely dedicated to checking the social media activity of students before accepting or denying them.  This will especially be true for ANY scholarship-awarded students.</a:t>
            </a:r>
          </a:p>
        </p:txBody>
      </p:sp>
    </p:spTree>
    <p:extLst>
      <p:ext uri="{BB962C8B-B14F-4D97-AF65-F5344CB8AC3E}">
        <p14:creationId xmlns:p14="http://schemas.microsoft.com/office/powerpoint/2010/main" val="134938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My generation, as the ones before me, were brought up with more of a face-to-face concept of relationship and way of socializing.  These kiddos post what they are EATING, which teachers they love or hate, who their BFF’s were yesterday, who they liked TODAY, and who they will LOVE tomorrow.  Kids are prone to this form of bullying because it isn’t face-to-face. Their courage is up and they believe their chances of getting caught go down due to anonymity. The chance of your student succumbing to this form of punishment goes down when parents remain involved in their child’s social media activity.</a:t>
            </a:r>
          </a:p>
        </p:txBody>
      </p:sp>
    </p:spTree>
    <p:extLst>
      <p:ext uri="{BB962C8B-B14F-4D97-AF65-F5344CB8AC3E}">
        <p14:creationId xmlns:p14="http://schemas.microsoft.com/office/powerpoint/2010/main" val="402414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827" indent="-349827">
              <a:buFont typeface="Arial" panose="020B0604020202020204" pitchFamily="34" charset="0"/>
              <a:buChar char="•"/>
            </a:pPr>
            <a:r>
              <a:rPr lang="en-US" sz="1600" dirty="0"/>
              <a:t>It has been proven that Kids who check their social media activity within 15 spans get lower grades.</a:t>
            </a:r>
          </a:p>
          <a:p>
            <a:pPr marL="349827" indent="-349827">
              <a:buFont typeface="Arial" panose="020B0604020202020204" pitchFamily="34" charset="0"/>
              <a:buChar char="•"/>
            </a:pPr>
            <a:r>
              <a:rPr lang="en-US" sz="1600" dirty="0"/>
              <a:t>Lack of social skills/ Lonely</a:t>
            </a:r>
          </a:p>
          <a:p>
            <a:pPr marL="349827" indent="-349827">
              <a:buFont typeface="Arial" panose="020B0604020202020204" pitchFamily="34" charset="0"/>
              <a:buChar char="•"/>
            </a:pPr>
            <a:r>
              <a:rPr lang="en-US" sz="1600" dirty="0"/>
              <a:t>Post how you WANT to appear and be seen…not real</a:t>
            </a:r>
          </a:p>
          <a:p>
            <a:pPr marL="349827" indent="-349827">
              <a:buFont typeface="Arial" panose="020B0604020202020204" pitchFamily="34" charset="0"/>
              <a:buChar char="•"/>
            </a:pPr>
            <a:r>
              <a:rPr lang="en-US" sz="1600" dirty="0"/>
              <a:t>Psychologists are actually seeing students now for technology and social media addiction</a:t>
            </a:r>
          </a:p>
        </p:txBody>
      </p:sp>
    </p:spTree>
    <p:extLst>
      <p:ext uri="{BB962C8B-B14F-4D97-AF65-F5344CB8AC3E}">
        <p14:creationId xmlns:p14="http://schemas.microsoft.com/office/powerpoint/2010/main" val="59722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840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13" name="Shape 13"/>
          <p:cNvSpPr>
            <a:spLocks noGrp="1"/>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Shape 96"/>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25400">
            <a:solidFill>
              <a:srgbClr val="83827D"/>
            </a:solidFill>
            <a:miter lim="400000"/>
          </a:ln>
        </p:spPr>
        <p:txBody>
          <a:bodyPr lIns="50800" tIns="50800" rIns="50800" bIns="50800" anchor="ctr"/>
          <a:lstStyle/>
          <a:p>
            <a:pPr algn="l" defTabSz="457200">
              <a:defRPr sz="1200">
                <a:solidFill>
                  <a:srgbClr val="000000"/>
                </a:solidFill>
                <a:latin typeface="+mj-lt"/>
                <a:ea typeface="+mj-ea"/>
                <a:cs typeface="+mj-cs"/>
                <a:sym typeface="Helvetica"/>
              </a:defRPr>
            </a:pPr>
            <a:endParaRPr/>
          </a:p>
        </p:txBody>
      </p:sp>
      <p:sp>
        <p:nvSpPr>
          <p:cNvPr id="97" name="Shape 97"/>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98" name="Shape 98"/>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99" name="Shape 99"/>
          <p:cNvSpPr>
            <a:spLocks noGrp="1"/>
          </p:cNvSpPr>
          <p:nvPr>
            <p:ph type="body" sz="quarter"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hape 1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Shape 21"/>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25400">
            <a:solidFill>
              <a:srgbClr val="83827D"/>
            </a:solidFill>
            <a:miter lim="400000"/>
          </a:ln>
        </p:spPr>
        <p:txBody>
          <a:bodyPr lIns="50800" tIns="50800" rIns="50800" bIns="50800" anchor="ctr"/>
          <a:lstStyle/>
          <a:p>
            <a:pPr algn="l" defTabSz="457200">
              <a:defRPr sz="1200">
                <a:solidFill>
                  <a:srgbClr val="000000"/>
                </a:solidFill>
                <a:latin typeface="+mj-lt"/>
                <a:ea typeface="+mj-ea"/>
                <a:cs typeface="+mj-cs"/>
                <a:sym typeface="Helvetica"/>
              </a:defRPr>
            </a:pPr>
            <a:endParaRPr/>
          </a:p>
        </p:txBody>
      </p:sp>
      <p:sp>
        <p:nvSpPr>
          <p:cNvPr id="22" name="Shape 22"/>
          <p:cNvSpPr/>
          <p:nvPr/>
        </p:nvSpPr>
        <p:spPr>
          <a:xfrm rot="5400000">
            <a:off x="4961523" y="9199442"/>
            <a:ext cx="5922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25400">
            <a:solidFill>
              <a:srgbClr val="83827D"/>
            </a:solidFill>
            <a:miter lim="400000"/>
          </a:ln>
        </p:spPr>
        <p:txBody>
          <a:bodyPr lIns="50800" tIns="50800" rIns="50800" bIns="50800" anchor="ctr"/>
          <a:lstStyle/>
          <a:p>
            <a:pPr algn="l" defTabSz="457200">
              <a:defRPr sz="1200">
                <a:solidFill>
                  <a:srgbClr val="000000"/>
                </a:solidFill>
                <a:latin typeface="+mj-lt"/>
                <a:ea typeface="+mj-ea"/>
                <a:cs typeface="+mj-cs"/>
                <a:sym typeface="Helvetica"/>
              </a:defRPr>
            </a:pPr>
            <a:endParaRPr/>
          </a:p>
        </p:txBody>
      </p:sp>
      <p:sp>
        <p:nvSpPr>
          <p:cNvPr id="23" name="Shape 23"/>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25400">
            <a:solidFill>
              <a:srgbClr val="83827D"/>
            </a:solidFill>
            <a:miter lim="400000"/>
          </a:ln>
        </p:spPr>
        <p:txBody>
          <a:bodyPr lIns="50800" tIns="50800" rIns="50800" bIns="50800" anchor="ctr"/>
          <a:lstStyle/>
          <a:p>
            <a:pPr algn="l" defTabSz="457200">
              <a:defRPr sz="1200">
                <a:solidFill>
                  <a:srgbClr val="000000"/>
                </a:solidFill>
                <a:latin typeface="+mj-lt"/>
                <a:ea typeface="+mj-ea"/>
                <a:cs typeface="+mj-cs"/>
                <a:sym typeface="Helvetica"/>
              </a:defRPr>
            </a:pPr>
            <a:endParaR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25" name="Shape 25"/>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26" name="Shape 26"/>
          <p:cNvSpPr>
            <a:spLocks noGrp="1"/>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1pPr>
            <a:lvl2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2pPr>
            <a:lvl3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3pPr>
            <a:lvl4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4pPr>
            <a:lvl5pPr marL="0" indent="0">
              <a:lnSpc>
                <a:spcPct val="150000"/>
              </a:lnSpc>
              <a:spcBef>
                <a:spcPts val="0"/>
              </a:spcBef>
              <a:buSzTx/>
              <a:buNone/>
              <a:defRPr sz="4200" cap="all">
                <a:solidFill>
                  <a:srgbClr val="DEDED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 name="Shape 34"/>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43" name="Shape 43"/>
          <p:cNvSpPr>
            <a:spLocks noGrp="1"/>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cap="all">
                <a:solidFill>
                  <a:srgbClr val="558AAB"/>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Shape 51"/>
          <p:cNvSpPr>
            <a:spLocks noGrp="1"/>
          </p:cNvSpPr>
          <p:nvPr>
            <p:ph type="title"/>
          </p:nvPr>
        </p:nvSpPr>
        <p:spPr>
          <a:xfrm>
            <a:off x="1041400" y="266700"/>
            <a:ext cx="10922000" cy="2438400"/>
          </a:xfrm>
          <a:prstGeom prst="rect">
            <a:avLst/>
          </a:prstGeom>
        </p:spPr>
        <p:txBody>
          <a:bodyPr/>
          <a:lstStyle/>
          <a:p>
            <a:r>
              <a:t>Title Text</a:t>
            </a:r>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9" name="Shape 59"/>
          <p:cNvSpPr>
            <a:spLocks noGrp="1"/>
          </p:cNvSpPr>
          <p:nvPr>
            <p:ph type="title"/>
          </p:nvPr>
        </p:nvSpPr>
        <p:spPr>
          <a:xfrm>
            <a:off x="1041400" y="266700"/>
            <a:ext cx="10922000" cy="2438400"/>
          </a:xfrm>
          <a:prstGeom prst="rect">
            <a:avLst/>
          </a:prstGeom>
        </p:spPr>
        <p:txBody>
          <a:bodyPr/>
          <a:lstStyle/>
          <a:p>
            <a:r>
              <a:t>Title Text</a:t>
            </a:r>
          </a:p>
        </p:txBody>
      </p:sp>
      <p:sp>
        <p:nvSpPr>
          <p:cNvPr id="60" name="Shape 60"/>
          <p:cNvSpPr>
            <a:spLocks noGrp="1"/>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8" name="Shape 68"/>
          <p:cNvSpPr>
            <a:spLocks noGrp="1"/>
          </p:cNvSpPr>
          <p:nvPr>
            <p:ph type="title"/>
          </p:nvPr>
        </p:nvSpPr>
        <p:spPr>
          <a:xfrm>
            <a:off x="1041400" y="266700"/>
            <a:ext cx="10922000" cy="2438400"/>
          </a:xfrm>
          <a:prstGeom prst="rect">
            <a:avLst/>
          </a:prstGeom>
        </p:spPr>
        <p:txBody>
          <a:bodyPr/>
          <a:lstStyle/>
          <a:p>
            <a:r>
              <a:t>Title Text</a:t>
            </a:r>
          </a:p>
        </p:txBody>
      </p:sp>
      <p:sp>
        <p:nvSpPr>
          <p:cNvPr id="69" name="Shape 69"/>
          <p:cNvSpPr>
            <a:spLocks noGrp="1"/>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Shape 7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0" y="0"/>
                </a:lnTo>
                <a:close/>
              </a:path>
            </a:pathLst>
          </a:custGeom>
          <a:ln w="25400">
            <a:solidFill>
              <a:srgbClr val="83827D"/>
            </a:solidFill>
            <a:miter lim="400000"/>
          </a:ln>
        </p:spPr>
        <p:txBody>
          <a:bodyPr lIns="50800" tIns="50800" rIns="50800" bIns="50800" anchor="ctr"/>
          <a:lstStyle/>
          <a:p>
            <a:pPr algn="l" defTabSz="457200">
              <a:defRPr sz="1200">
                <a:solidFill>
                  <a:srgbClr val="000000"/>
                </a:solidFill>
                <a:latin typeface="+mj-lt"/>
                <a:ea typeface="+mj-ea"/>
                <a:cs typeface="+mj-cs"/>
                <a:sym typeface="Helvetica"/>
              </a:defRPr>
            </a:pPr>
            <a:endParaRPr/>
          </a:p>
        </p:txBody>
      </p:sp>
      <p:sp>
        <p:nvSpPr>
          <p:cNvPr id="86" name="Shape 8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87" name="Shape 87"/>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Helvetica Neue Bold Condensed"/>
                <a:ea typeface="Helvetica Neue Bold Condensed"/>
                <a:cs typeface="Helvetica Neue Bold Condensed"/>
                <a:sym typeface="Helvetica Neue Bold Condensed"/>
              </a:defRPr>
            </a:lvl1pPr>
          </a:lstStyle>
          <a:p>
            <a:r>
              <a:t>Title Text</a:t>
            </a:r>
          </a:p>
        </p:txBody>
      </p:sp>
      <p:sp>
        <p:nvSpPr>
          <p:cNvPr id="88" name="Shape 88"/>
          <p:cNvSpPr>
            <a:spLocks noGrp="1"/>
          </p:cNvSpPr>
          <p:nvPr>
            <p:ph type="body" sz="quarter"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1pPr>
            <a:lvl2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2pPr>
            <a:lvl3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3pPr>
            <a:lvl4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4pPr>
            <a:lvl5pPr marL="0" indent="0">
              <a:spcBef>
                <a:spcPts val="0"/>
              </a:spcBef>
              <a:buSzTx/>
              <a:buNone/>
              <a:defRPr sz="2400" cap="all">
                <a:solidFill>
                  <a:srgbClr val="558AAB"/>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defRPr>
                <a:solidFill>
                  <a:srgbClr val="558AAB"/>
                </a:solidFill>
                <a:latin typeface="Helvetica Neue Bold Condensed"/>
                <a:ea typeface="Helvetica Neue Bold Condensed"/>
                <a:cs typeface="Helvetica Neue Bold Condensed"/>
                <a:sym typeface="Helvetica Neue Bold Condensed"/>
              </a:defRPr>
            </a:pPr>
            <a:endParaRPr/>
          </a:p>
        </p:txBody>
      </p:sp>
      <p:sp>
        <p:nvSpPr>
          <p:cNvPr id="3" name="Shape 3"/>
          <p:cNvSpPr>
            <a:spLocks noGrp="1"/>
          </p:cNvSpPr>
          <p:nvPr>
            <p:ph type="body" idx="1"/>
          </p:nvPr>
        </p:nvSpPr>
        <p:spPr>
          <a:xfrm>
            <a:off x="1041400" y="1473200"/>
            <a:ext cx="10922000" cy="680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title"/>
          </p:nvPr>
        </p:nvSpPr>
        <p:spPr>
          <a:xfrm>
            <a:off x="1948462" y="1950720"/>
            <a:ext cx="10403841" cy="6615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5" name="Shape 5"/>
          <p:cNvSpPr>
            <a:spLocks noGrp="1"/>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sz="1200">
                <a:solidFill>
                  <a:srgbClr val="558AAB"/>
                </a:solidFill>
                <a:latin typeface="Helvetica Neue Bold Condensed"/>
                <a:ea typeface="Helvetica Neue Bold Condensed"/>
                <a:cs typeface="Helvetica Neue Bold Condensed"/>
                <a:sym typeface="Helvetica Neue Bold Condense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1pPr>
      <a:lvl2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2pPr>
      <a:lvl3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3pPr>
      <a:lvl4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4pPr>
      <a:lvl5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5pPr>
      <a:lvl6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6pPr>
      <a:lvl7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7pPr>
      <a:lvl8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8pPr>
      <a:lvl9pPr marL="0" marR="0" indent="0" algn="l" defTabSz="584200" rtl="0" latinLnBrk="0">
        <a:lnSpc>
          <a:spcPct val="90000"/>
        </a:lnSpc>
        <a:spcBef>
          <a:spcPts val="0"/>
        </a:spcBef>
        <a:spcAft>
          <a:spcPts val="0"/>
        </a:spcAft>
        <a:buClrTx/>
        <a:buSzTx/>
        <a:buFontTx/>
        <a:buNone/>
        <a:tabLst/>
        <a:defRPr sz="7200" b="0" i="0" u="none" strike="noStrike" cap="none" spc="0" baseline="0">
          <a:ln>
            <a:noFill/>
          </a:ln>
          <a:solidFill>
            <a:srgbClr val="558AAB"/>
          </a:solidFill>
          <a:uFillTx/>
          <a:latin typeface="Helvetica Neue Light"/>
          <a:ea typeface="Helvetica Neue Light"/>
          <a:cs typeface="Helvetica Neue Light"/>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737373"/>
          </a:solidFill>
          <a:uFillTx/>
          <a:latin typeface="Helvetica Neue"/>
          <a:ea typeface="Helvetica Neue"/>
          <a:cs typeface="Helvetica Neue"/>
          <a:sym typeface="Helvetica Neue"/>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Bold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youtu.be/6fT5VsddNl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2F63"/>
            </a:gs>
            <a:gs pos="100000">
              <a:srgbClr val="345FB8"/>
            </a:gs>
          </a:gsLst>
          <a:lin ang="5400000" scaled="0"/>
        </a:gradFill>
        <a:effectLst/>
      </p:bgPr>
    </p:bg>
    <p:spTree>
      <p:nvGrpSpPr>
        <p:cNvPr id="1" name=""/>
        <p:cNvGrpSpPr/>
        <p:nvPr/>
      </p:nvGrpSpPr>
      <p:grpSpPr>
        <a:xfrm>
          <a:off x="0" y="0"/>
          <a:ext cx="0" cy="0"/>
          <a:chOff x="0" y="0"/>
          <a:chExt cx="0" cy="0"/>
        </a:xfrm>
      </p:grpSpPr>
      <p:sp>
        <p:nvSpPr>
          <p:cNvPr id="123" name="Shape 123"/>
          <p:cNvSpPr/>
          <p:nvPr/>
        </p:nvSpPr>
        <p:spPr>
          <a:xfrm>
            <a:off x="2631675" y="8537564"/>
            <a:ext cx="8334587"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FFFFFF"/>
                </a:solidFill>
                <a:latin typeface="Calibri"/>
                <a:ea typeface="Calibri"/>
                <a:cs typeface="Calibri"/>
                <a:sym typeface="Calibri"/>
              </a:defRPr>
            </a:pPr>
            <a:endParaRPr/>
          </a:p>
          <a:p>
            <a:pPr marR="457200" defTabSz="457200">
              <a:defRPr sz="1600">
                <a:solidFill>
                  <a:srgbClr val="FFFFFF"/>
                </a:solidFill>
                <a:latin typeface="Calibri"/>
                <a:ea typeface="Calibri"/>
                <a:cs typeface="Calibri"/>
                <a:sym typeface="Calibri"/>
              </a:defRPr>
            </a:pPr>
            <a:endParaRPr/>
          </a:p>
          <a:p>
            <a:pPr marR="457200" defTabSz="457200">
              <a:tabLst>
                <a:tab pos="2971800" algn="r"/>
                <a:tab pos="5943600" algn="r"/>
              </a:tabLst>
              <a:defRPr sz="1600">
                <a:solidFill>
                  <a:srgbClr val="FFFFFF"/>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sp>
        <p:nvSpPr>
          <p:cNvPr id="124" name="Shape 124"/>
          <p:cNvSpPr>
            <a:spLocks noGrp="1"/>
          </p:cNvSpPr>
          <p:nvPr>
            <p:ph type="ctrTitle"/>
          </p:nvPr>
        </p:nvSpPr>
        <p:spPr>
          <a:xfrm>
            <a:off x="1231899" y="-311565"/>
            <a:ext cx="10541001" cy="2628901"/>
          </a:xfrm>
          <a:prstGeom prst="rect">
            <a:avLst/>
          </a:prstGeom>
        </p:spPr>
        <p:txBody>
          <a:bodyPr/>
          <a:lstStyle>
            <a:lvl1pPr>
              <a:defRPr sz="4400" b="1">
                <a:solidFill>
                  <a:srgbClr val="EEEDEF"/>
                </a:solidFill>
                <a:latin typeface="Tahoma"/>
                <a:ea typeface="Tahoma"/>
                <a:cs typeface="Tahoma"/>
                <a:sym typeface="Tahoma"/>
              </a:defRPr>
            </a:lvl1pPr>
          </a:lstStyle>
          <a:p>
            <a:r>
              <a:t>SOCIAL MEDIA 101</a:t>
            </a:r>
          </a:p>
        </p:txBody>
      </p:sp>
      <p:sp>
        <p:nvSpPr>
          <p:cNvPr id="125" name="Shape 125"/>
          <p:cNvSpPr>
            <a:spLocks noGrp="1"/>
          </p:cNvSpPr>
          <p:nvPr>
            <p:ph type="subTitle" sz="quarter" idx="1"/>
          </p:nvPr>
        </p:nvSpPr>
        <p:spPr>
          <a:xfrm>
            <a:off x="1231900" y="2753811"/>
            <a:ext cx="10541000" cy="1371601"/>
          </a:xfrm>
          <a:prstGeom prst="rect">
            <a:avLst/>
          </a:prstGeom>
        </p:spPr>
        <p:txBody>
          <a:bodyPr/>
          <a:lstStyle>
            <a:lvl1pPr>
              <a:defRPr sz="3300" b="1">
                <a:solidFill>
                  <a:srgbClr val="DBC299"/>
                </a:solidFill>
                <a:latin typeface="Tahoma"/>
                <a:ea typeface="Tahoma"/>
                <a:cs typeface="Tahoma"/>
                <a:sym typeface="Tahoma"/>
              </a:defRPr>
            </a:lvl1pPr>
          </a:lstStyle>
          <a:p>
            <a:r>
              <a:t>designed to inform parents &amp; students</a:t>
            </a:r>
          </a:p>
        </p:txBody>
      </p:sp>
      <p:pic>
        <p:nvPicPr>
          <p:cNvPr id="126" name="image5.png"/>
          <p:cNvPicPr>
            <a:picLocks noChangeAspect="1"/>
          </p:cNvPicPr>
          <p:nvPr/>
        </p:nvPicPr>
        <p:blipFill>
          <a:blip r:embed="rId3"/>
          <a:stretch>
            <a:fillRect/>
          </a:stretch>
        </p:blipFill>
        <p:spPr>
          <a:xfrm>
            <a:off x="4227560" y="4200325"/>
            <a:ext cx="4549680" cy="3981183"/>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body" idx="1"/>
          </p:nvPr>
        </p:nvSpPr>
        <p:spPr>
          <a:xfrm>
            <a:off x="1012364" y="1804956"/>
            <a:ext cx="7544686" cy="6807201"/>
          </a:xfrm>
          <a:prstGeom prst="rect">
            <a:avLst/>
          </a:prstGeom>
        </p:spPr>
        <p:txBody>
          <a:bodyPr anchor="t"/>
          <a:lstStyle/>
          <a:p>
            <a:pPr>
              <a:buBlip>
                <a:blip r:embed="rId3"/>
              </a:buBlip>
              <a:defRPr sz="4000">
                <a:solidFill>
                  <a:srgbClr val="000000"/>
                </a:solidFill>
              </a:defRPr>
            </a:pPr>
            <a:endParaRPr/>
          </a:p>
          <a:p>
            <a:pPr>
              <a:buBlip>
                <a:blip r:embed="rId3"/>
              </a:buBlip>
              <a:defRPr sz="4200">
                <a:solidFill>
                  <a:srgbClr val="000000"/>
                </a:solidFill>
                <a:latin typeface="Tahoma"/>
                <a:ea typeface="Tahoma"/>
                <a:cs typeface="Tahoma"/>
                <a:sym typeface="Tahoma"/>
              </a:defRPr>
            </a:pPr>
            <a:r>
              <a:t>Secure Teen Parental Control</a:t>
            </a:r>
          </a:p>
          <a:p>
            <a:pPr>
              <a:buBlip>
                <a:blip r:embed="rId3"/>
              </a:buBlip>
              <a:defRPr sz="4200">
                <a:solidFill>
                  <a:srgbClr val="000000"/>
                </a:solidFill>
                <a:latin typeface="Tahoma"/>
                <a:ea typeface="Tahoma"/>
                <a:cs typeface="Tahoma"/>
                <a:sym typeface="Tahoma"/>
              </a:defRPr>
            </a:pPr>
            <a:endParaRPr/>
          </a:p>
          <a:p>
            <a:pPr>
              <a:buBlip>
                <a:blip r:embed="rId3"/>
              </a:buBlip>
              <a:defRPr sz="4200">
                <a:solidFill>
                  <a:srgbClr val="000000"/>
                </a:solidFill>
                <a:latin typeface="Tahoma"/>
                <a:ea typeface="Tahoma"/>
                <a:cs typeface="Tahoma"/>
                <a:sym typeface="Tahoma"/>
              </a:defRPr>
            </a:pPr>
            <a:r>
              <a:t>Screen Time Parental Control</a:t>
            </a:r>
          </a:p>
          <a:p>
            <a:pPr>
              <a:buBlip>
                <a:blip r:embed="rId3"/>
              </a:buBlip>
              <a:defRPr sz="4200">
                <a:solidFill>
                  <a:srgbClr val="000000"/>
                </a:solidFill>
                <a:latin typeface="Tahoma"/>
                <a:ea typeface="Tahoma"/>
                <a:cs typeface="Tahoma"/>
                <a:sym typeface="Tahoma"/>
              </a:defRPr>
            </a:pPr>
            <a:endParaRPr/>
          </a:p>
          <a:p>
            <a:pPr>
              <a:buBlip>
                <a:blip r:embed="rId3"/>
              </a:buBlip>
              <a:defRPr sz="4200">
                <a:solidFill>
                  <a:srgbClr val="000000"/>
                </a:solidFill>
                <a:latin typeface="Tahoma"/>
                <a:ea typeface="Tahoma"/>
                <a:cs typeface="Tahoma"/>
                <a:sym typeface="Tahoma"/>
              </a:defRPr>
            </a:pPr>
            <a:r>
              <a:t>Kids Place- Parental Control</a:t>
            </a:r>
          </a:p>
        </p:txBody>
      </p:sp>
      <p:sp>
        <p:nvSpPr>
          <p:cNvPr id="183" name="Shape 183"/>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84" name="image6.png"/>
          <p:cNvPicPr>
            <a:picLocks noChangeAspect="1"/>
          </p:cNvPicPr>
          <p:nvPr/>
        </p:nvPicPr>
        <p:blipFill>
          <a:blip r:embed="rId4"/>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85" name="Shape 185"/>
          <p:cNvSpPr/>
          <p:nvPr/>
        </p:nvSpPr>
        <p:spPr>
          <a:xfrm>
            <a:off x="885436" y="799945"/>
            <a:ext cx="5316300"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free Apps for parents</a:t>
            </a:r>
          </a:p>
        </p:txBody>
      </p:sp>
      <p:sp>
        <p:nvSpPr>
          <p:cNvPr id="186" name="Shape 186"/>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87" name="pasted-image.png"/>
          <p:cNvPicPr>
            <a:picLocks noChangeAspect="1"/>
          </p:cNvPicPr>
          <p:nvPr/>
        </p:nvPicPr>
        <p:blipFill>
          <a:blip r:embed="rId5"/>
          <a:stretch>
            <a:fillRect/>
          </a:stretch>
        </p:blipFill>
        <p:spPr>
          <a:xfrm>
            <a:off x="9006257" y="2041503"/>
            <a:ext cx="2095302" cy="2095302"/>
          </a:xfrm>
          <a:prstGeom prst="rect">
            <a:avLst/>
          </a:prstGeom>
          <a:ln w="12700">
            <a:miter lim="400000"/>
          </a:ln>
          <a:effectLst>
            <a:outerShdw blurRad="292100" dist="114300" dir="2700000" rotWithShape="0">
              <a:srgbClr val="000000">
                <a:alpha val="40000"/>
              </a:srgbClr>
            </a:outerShdw>
          </a:effectLst>
        </p:spPr>
      </p:pic>
      <p:pic>
        <p:nvPicPr>
          <p:cNvPr id="188" name="pasted-image.png"/>
          <p:cNvPicPr>
            <a:picLocks noChangeAspect="1"/>
          </p:cNvPicPr>
          <p:nvPr/>
        </p:nvPicPr>
        <p:blipFill>
          <a:blip r:embed="rId6"/>
          <a:stretch>
            <a:fillRect/>
          </a:stretch>
        </p:blipFill>
        <p:spPr>
          <a:xfrm>
            <a:off x="9006257" y="4280923"/>
            <a:ext cx="2095302" cy="2095302"/>
          </a:xfrm>
          <a:prstGeom prst="rect">
            <a:avLst/>
          </a:prstGeom>
          <a:ln w="12700">
            <a:miter lim="400000"/>
          </a:ln>
          <a:effectLst>
            <a:outerShdw blurRad="292100" dist="114300" dir="2700000" rotWithShape="0">
              <a:srgbClr val="000000">
                <a:alpha val="40000"/>
              </a:srgbClr>
            </a:outerShdw>
          </a:effectLst>
        </p:spPr>
      </p:pic>
      <p:pic>
        <p:nvPicPr>
          <p:cNvPr id="189" name="pasted-image.png"/>
          <p:cNvPicPr>
            <a:picLocks noChangeAspect="1"/>
          </p:cNvPicPr>
          <p:nvPr/>
        </p:nvPicPr>
        <p:blipFill>
          <a:blip r:embed="rId7"/>
          <a:stretch>
            <a:fillRect/>
          </a:stretch>
        </p:blipFill>
        <p:spPr>
          <a:xfrm>
            <a:off x="9006257" y="6597256"/>
            <a:ext cx="2095302" cy="2095302"/>
          </a:xfrm>
          <a:prstGeom prst="rect">
            <a:avLst/>
          </a:prstGeom>
          <a:ln w="12700">
            <a:miter lim="400000"/>
          </a:ln>
          <a:effectLst>
            <a:outerShdw blurRad="292100" dist="114300" dir="2700000" rotWithShape="0">
              <a:srgbClr val="000000">
                <a:alpha val="40000"/>
              </a:srgbClr>
            </a:outerShdw>
          </a:effectLst>
        </p:spPr>
      </p:pic>
      <p:pic>
        <p:nvPicPr>
          <p:cNvPr id="190"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22F63"/>
            </a:gs>
            <a:gs pos="100000">
              <a:srgbClr val="345FB8"/>
            </a:gs>
          </a:gsLst>
          <a:lin ang="5400000" scaled="0"/>
        </a:gradFill>
        <a:effectLst/>
      </p:bgPr>
    </p:bg>
    <p:spTree>
      <p:nvGrpSpPr>
        <p:cNvPr id="1" name=""/>
        <p:cNvGrpSpPr/>
        <p:nvPr/>
      </p:nvGrpSpPr>
      <p:grpSpPr>
        <a:xfrm>
          <a:off x="0" y="0"/>
          <a:ext cx="0" cy="0"/>
          <a:chOff x="0" y="0"/>
          <a:chExt cx="0" cy="0"/>
        </a:xfrm>
      </p:grpSpPr>
      <p:pic>
        <p:nvPicPr>
          <p:cNvPr id="192" name="image5.png"/>
          <p:cNvPicPr>
            <a:picLocks noChangeAspect="1"/>
          </p:cNvPicPr>
          <p:nvPr/>
        </p:nvPicPr>
        <p:blipFill>
          <a:blip r:embed="rId3"/>
          <a:stretch>
            <a:fillRect/>
          </a:stretch>
        </p:blipFill>
        <p:spPr>
          <a:xfrm>
            <a:off x="4227560" y="4200325"/>
            <a:ext cx="4549680" cy="3981183"/>
          </a:xfrm>
          <a:prstGeom prst="rect">
            <a:avLst/>
          </a:prstGeom>
          <a:ln w="12700">
            <a:miter lim="400000"/>
          </a:ln>
          <a:effectLst>
            <a:outerShdw blurRad="152400" dist="86885" dir="2725113" rotWithShape="0">
              <a:srgbClr val="000000">
                <a:alpha val="59951"/>
              </a:srgbClr>
            </a:outerShdw>
          </a:effectLst>
        </p:spPr>
      </p:pic>
      <p:sp>
        <p:nvSpPr>
          <p:cNvPr id="193" name="Shape 193"/>
          <p:cNvSpPr/>
          <p:nvPr/>
        </p:nvSpPr>
        <p:spPr>
          <a:xfrm>
            <a:off x="2712311" y="8443718"/>
            <a:ext cx="859665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FFFFFF"/>
                </a:solidFill>
                <a:latin typeface="Calibri"/>
                <a:ea typeface="Calibri"/>
                <a:cs typeface="Calibri"/>
                <a:sym typeface="Calibri"/>
              </a:defRPr>
            </a:pPr>
            <a:endParaRPr/>
          </a:p>
          <a:p>
            <a:pPr marR="457200" defTabSz="457200">
              <a:defRPr sz="1600">
                <a:solidFill>
                  <a:srgbClr val="FFFFFF"/>
                </a:solidFill>
                <a:latin typeface="Calibri"/>
                <a:ea typeface="Calibri"/>
                <a:cs typeface="Calibri"/>
                <a:sym typeface="Calibri"/>
              </a:defRPr>
            </a:pPr>
            <a:endParaRPr/>
          </a:p>
          <a:p>
            <a:pPr marR="457200" defTabSz="457200">
              <a:tabLst>
                <a:tab pos="2971800" algn="r"/>
                <a:tab pos="5943600" algn="r"/>
              </a:tabLst>
              <a:defRPr sz="1600">
                <a:solidFill>
                  <a:srgbClr val="FFFFFF"/>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sp>
        <p:nvSpPr>
          <p:cNvPr id="194" name="Shape 194"/>
          <p:cNvSpPr>
            <a:spLocks noGrp="1"/>
          </p:cNvSpPr>
          <p:nvPr>
            <p:ph type="ctrTitle"/>
          </p:nvPr>
        </p:nvSpPr>
        <p:spPr>
          <a:xfrm>
            <a:off x="1231899" y="-311565"/>
            <a:ext cx="10541001" cy="2628901"/>
          </a:xfrm>
          <a:prstGeom prst="rect">
            <a:avLst/>
          </a:prstGeom>
        </p:spPr>
        <p:txBody>
          <a:bodyPr/>
          <a:lstStyle>
            <a:lvl1pPr>
              <a:defRPr sz="4400" b="1">
                <a:solidFill>
                  <a:srgbClr val="EEEDEF"/>
                </a:solidFill>
                <a:latin typeface="Tahoma"/>
                <a:ea typeface="Tahoma"/>
                <a:cs typeface="Tahoma"/>
                <a:sym typeface="Tahoma"/>
              </a:defRPr>
            </a:lvl1pPr>
          </a:lstStyle>
          <a:p>
            <a:r>
              <a:t>Thank you for listening.</a:t>
            </a:r>
          </a:p>
        </p:txBody>
      </p:sp>
      <p:sp>
        <p:nvSpPr>
          <p:cNvPr id="195" name="Shape 195"/>
          <p:cNvSpPr>
            <a:spLocks noGrp="1"/>
          </p:cNvSpPr>
          <p:nvPr>
            <p:ph type="subTitle" sz="quarter" idx="1"/>
          </p:nvPr>
        </p:nvSpPr>
        <p:spPr>
          <a:xfrm>
            <a:off x="1231900" y="2753811"/>
            <a:ext cx="10541000" cy="1371601"/>
          </a:xfrm>
          <a:prstGeom prst="rect">
            <a:avLst/>
          </a:prstGeom>
        </p:spPr>
        <p:txBody>
          <a:bodyPr/>
          <a:lstStyle>
            <a:lvl1pPr>
              <a:defRPr sz="3300" b="1">
                <a:solidFill>
                  <a:srgbClr val="DBC299"/>
                </a:solidFill>
                <a:latin typeface="Tahoma"/>
                <a:ea typeface="Tahoma"/>
                <a:cs typeface="Tahoma"/>
                <a:sym typeface="Tahoma"/>
              </a:defRPr>
            </a:lvl1pPr>
          </a:lstStyle>
          <a:p>
            <a:r>
              <a:rPr dirty="0"/>
              <a:t>This presentation can be found on </a:t>
            </a:r>
            <a:endParaRPr lang="en-US" dirty="0"/>
          </a:p>
          <a:p>
            <a:r>
              <a:rPr dirty="0"/>
              <a:t>LIFE Middle school WAXAHACHIE’s website.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sp>
        <p:nvSpPr>
          <p:cNvPr id="129" name="Shape 129"/>
          <p:cNvSpPr>
            <a:spLocks noGrp="1"/>
          </p:cNvSpPr>
          <p:nvPr>
            <p:ph type="body" idx="1"/>
          </p:nvPr>
        </p:nvSpPr>
        <p:spPr>
          <a:xfrm>
            <a:off x="1041400" y="1813440"/>
            <a:ext cx="10922000" cy="6807201"/>
          </a:xfrm>
          <a:prstGeom prst="rect">
            <a:avLst/>
          </a:prstGeom>
        </p:spPr>
        <p:txBody>
          <a:bodyPr anchor="t"/>
          <a:lstStyle/>
          <a:p>
            <a:pPr>
              <a:buBlip>
                <a:blip r:embed="rId3"/>
              </a:buBlip>
              <a:defRPr>
                <a:solidFill>
                  <a:srgbClr val="000000"/>
                </a:solidFill>
                <a:latin typeface="Tahoma"/>
                <a:ea typeface="Tahoma"/>
                <a:cs typeface="Tahoma"/>
                <a:sym typeface="Tahoma"/>
              </a:defRPr>
            </a:pPr>
            <a:endParaRPr/>
          </a:p>
          <a:p>
            <a:pPr>
              <a:buBlip>
                <a:blip r:embed="rId3"/>
              </a:buBlip>
              <a:defRPr>
                <a:solidFill>
                  <a:srgbClr val="000000"/>
                </a:solidFill>
                <a:latin typeface="Tahoma"/>
                <a:ea typeface="Tahoma"/>
                <a:cs typeface="Tahoma"/>
                <a:sym typeface="Tahoma"/>
              </a:defRPr>
            </a:pPr>
            <a:r>
              <a:t>What apps and social media sites are students using?  </a:t>
            </a:r>
          </a:p>
          <a:p>
            <a:pPr>
              <a:buBlip>
                <a:blip r:embed="rId3"/>
              </a:buBlip>
              <a:defRPr>
                <a:solidFill>
                  <a:srgbClr val="000000"/>
                </a:solidFill>
                <a:latin typeface="Tahoma"/>
                <a:ea typeface="Tahoma"/>
                <a:cs typeface="Tahoma"/>
                <a:sym typeface="Tahoma"/>
              </a:defRPr>
            </a:pPr>
            <a:r>
              <a:t>Do you know what the icons for these apps look like?</a:t>
            </a:r>
          </a:p>
        </p:txBody>
      </p:sp>
      <p:sp>
        <p:nvSpPr>
          <p:cNvPr id="130" name="Shape 130"/>
          <p:cNvSpPr>
            <a:spLocks noGrp="1"/>
          </p:cNvSpPr>
          <p:nvPr>
            <p:ph type="title" idx="4294967295"/>
          </p:nvPr>
        </p:nvSpPr>
        <p:spPr>
          <a:xfrm>
            <a:off x="886997" y="328981"/>
            <a:ext cx="6340373" cy="1528669"/>
          </a:xfrm>
          <a:prstGeom prst="rect">
            <a:avLst/>
          </a:prstGeom>
        </p:spPr>
        <p:txBody>
          <a:bodyPr/>
          <a:lstStyle>
            <a:lvl1pPr marL="15875" indent="-15875">
              <a:lnSpc>
                <a:spcPct val="100000"/>
              </a:lnSpc>
              <a:defRPr sz="3200" b="1" cap="all">
                <a:solidFill>
                  <a:srgbClr val="FFFFFF"/>
                </a:solidFill>
                <a:latin typeface="Tahoma"/>
                <a:ea typeface="Tahoma"/>
                <a:cs typeface="Tahoma"/>
                <a:sym typeface="Tahoma"/>
              </a:defRPr>
            </a:lvl1pPr>
          </a:lstStyle>
          <a:p>
            <a:r>
              <a:t>WHAT ARE students USING?</a:t>
            </a:r>
          </a:p>
        </p:txBody>
      </p:sp>
      <p:pic>
        <p:nvPicPr>
          <p:cNvPr id="131"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
        <p:nvSpPr>
          <p:cNvPr id="132" name="Shape 132"/>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sz="half" idx="1"/>
          </p:nvPr>
        </p:nvSpPr>
        <p:spPr>
          <a:xfrm>
            <a:off x="1036944" y="1942837"/>
            <a:ext cx="5222042" cy="6488805"/>
          </a:xfrm>
          <a:prstGeom prst="rect">
            <a:avLst/>
          </a:prstGeom>
        </p:spPr>
        <p:txBody>
          <a:bodyPr/>
          <a:lstStyle/>
          <a:p>
            <a:pPr marL="306704" indent="-306704" defTabSz="403097">
              <a:spcBef>
                <a:spcPts val="2200"/>
              </a:spcBef>
              <a:buBlip>
                <a:blip r:embed="rId3"/>
              </a:buBlip>
              <a:defRPr sz="3312">
                <a:solidFill>
                  <a:srgbClr val="000000"/>
                </a:solidFill>
                <a:latin typeface="Tahoma"/>
                <a:ea typeface="Tahoma"/>
                <a:cs typeface="Tahoma"/>
                <a:sym typeface="Tahoma"/>
              </a:defRPr>
            </a:pPr>
            <a:r>
              <a:rPr dirty="0" err="1"/>
              <a:t>Instagram</a:t>
            </a:r>
            <a:r>
              <a:rPr dirty="0"/>
              <a:t>, Vine, YouTube, </a:t>
            </a:r>
            <a:r>
              <a:rPr dirty="0" err="1"/>
              <a:t>Snapchat</a:t>
            </a:r>
            <a:r>
              <a:rPr dirty="0"/>
              <a:t>, Twitter,</a:t>
            </a:r>
          </a:p>
          <a:p>
            <a:pPr marL="306704" indent="-306704" defTabSz="403097">
              <a:spcBef>
                <a:spcPts val="2200"/>
              </a:spcBef>
              <a:buBlip>
                <a:blip r:embed="rId3"/>
              </a:buBlip>
              <a:defRPr sz="3312">
                <a:solidFill>
                  <a:srgbClr val="000000"/>
                </a:solidFill>
                <a:latin typeface="Tahoma"/>
                <a:ea typeface="Tahoma"/>
                <a:cs typeface="Tahoma"/>
                <a:sym typeface="Tahoma"/>
              </a:defRPr>
            </a:pPr>
            <a:r>
              <a:rPr dirty="0"/>
              <a:t> </a:t>
            </a:r>
            <a:r>
              <a:rPr dirty="0" err="1"/>
              <a:t>Kik</a:t>
            </a:r>
            <a:r>
              <a:rPr dirty="0"/>
              <a:t>, Facebook, </a:t>
            </a:r>
            <a:r>
              <a:rPr dirty="0" err="1"/>
              <a:t>tumblr</a:t>
            </a:r>
            <a:r>
              <a:rPr dirty="0"/>
              <a:t>, hot or not, Calculator Percent</a:t>
            </a:r>
          </a:p>
          <a:p>
            <a:pPr marL="306704" indent="-306704" defTabSz="403097">
              <a:spcBef>
                <a:spcPts val="2200"/>
              </a:spcBef>
              <a:buBlip>
                <a:blip r:embed="rId3"/>
              </a:buBlip>
              <a:defRPr sz="3312">
                <a:solidFill>
                  <a:srgbClr val="000000"/>
                </a:solidFill>
                <a:latin typeface="Tahoma"/>
                <a:ea typeface="Tahoma"/>
                <a:cs typeface="Tahoma"/>
                <a:sym typeface="Tahoma"/>
              </a:defRPr>
            </a:pPr>
            <a:r>
              <a:rPr u="sng" dirty="0">
                <a:solidFill>
                  <a:srgbClr val="0000FF"/>
                </a:solidFill>
                <a:uFill>
                  <a:solidFill>
                    <a:srgbClr val="0000FF"/>
                  </a:solidFill>
                </a:uFill>
                <a:hlinkClick r:id="rId4"/>
              </a:rPr>
              <a:t>https://youtu.be/6fT5VsddNlg</a:t>
            </a:r>
          </a:p>
          <a:p>
            <a:pPr marL="306704" indent="-306704" defTabSz="403097">
              <a:spcBef>
                <a:spcPts val="2200"/>
              </a:spcBef>
              <a:buBlip>
                <a:blip r:embed="rId3"/>
              </a:buBlip>
              <a:defRPr sz="3312">
                <a:solidFill>
                  <a:srgbClr val="000000"/>
                </a:solidFill>
                <a:latin typeface="Tahoma"/>
                <a:ea typeface="Tahoma"/>
                <a:cs typeface="Tahoma"/>
                <a:sym typeface="Tahoma"/>
              </a:defRPr>
            </a:pPr>
            <a:r>
              <a:rPr dirty="0"/>
              <a:t> </a:t>
            </a:r>
            <a:r>
              <a:rPr dirty="0" err="1"/>
              <a:t>Wanelo</a:t>
            </a:r>
            <a:r>
              <a:rPr dirty="0"/>
              <a:t>, </a:t>
            </a:r>
            <a:r>
              <a:rPr dirty="0" err="1"/>
              <a:t>Ooovoo</a:t>
            </a:r>
            <a:r>
              <a:rPr dirty="0"/>
              <a:t>, </a:t>
            </a:r>
            <a:r>
              <a:rPr dirty="0" err="1"/>
              <a:t>Yik</a:t>
            </a:r>
            <a:r>
              <a:rPr dirty="0"/>
              <a:t> Yak, Whisper, Google+, </a:t>
            </a:r>
            <a:r>
              <a:rPr dirty="0" err="1"/>
              <a:t>Omegle</a:t>
            </a:r>
            <a:r>
              <a:rPr dirty="0"/>
              <a:t>, </a:t>
            </a:r>
            <a:r>
              <a:rPr dirty="0" err="1"/>
              <a:t>Chatroulette</a:t>
            </a:r>
            <a:endParaRPr dirty="0"/>
          </a:p>
        </p:txBody>
      </p:sp>
      <p:sp>
        <p:nvSpPr>
          <p:cNvPr id="135" name="Shape 135"/>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36" name="image6.png"/>
          <p:cNvPicPr>
            <a:picLocks noChangeAspect="1"/>
          </p:cNvPicPr>
          <p:nvPr/>
        </p:nvPicPr>
        <p:blipFill>
          <a:blip r:embed="rId5"/>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37" name="Shape 137"/>
          <p:cNvSpPr/>
          <p:nvPr/>
        </p:nvSpPr>
        <p:spPr>
          <a:xfrm>
            <a:off x="884772" y="799945"/>
            <a:ext cx="5222043" cy="5867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b="1" cap="all">
                <a:solidFill>
                  <a:srgbClr val="FFFFFF"/>
                </a:solidFill>
                <a:latin typeface="Tahoma"/>
                <a:ea typeface="Tahoma"/>
                <a:cs typeface="Tahoma"/>
                <a:sym typeface="Tahoma"/>
              </a:defRPr>
            </a:lvl1pPr>
          </a:lstStyle>
          <a:p>
            <a:r>
              <a:t>WHAT ARE THEY USING?</a:t>
            </a:r>
          </a:p>
        </p:txBody>
      </p:sp>
      <p:sp>
        <p:nvSpPr>
          <p:cNvPr id="138" name="Shape 138"/>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sp>
        <p:nvSpPr>
          <p:cNvPr id="139" name="Shape 139"/>
          <p:cNvSpPr/>
          <p:nvPr/>
        </p:nvSpPr>
        <p:spPr>
          <a:xfrm>
            <a:off x="6136165" y="4358497"/>
            <a:ext cx="241403" cy="64713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 </a:t>
            </a:r>
          </a:p>
        </p:txBody>
      </p:sp>
      <p:grpSp>
        <p:nvGrpSpPr>
          <p:cNvPr id="142" name="Group 142"/>
          <p:cNvGrpSpPr/>
          <p:nvPr/>
        </p:nvGrpSpPr>
        <p:grpSpPr>
          <a:xfrm>
            <a:off x="6803125" y="3231926"/>
            <a:ext cx="4770809" cy="3910627"/>
            <a:chOff x="0" y="0"/>
            <a:chExt cx="4770808" cy="3910626"/>
          </a:xfrm>
        </p:grpSpPr>
        <p:pic>
          <p:nvPicPr>
            <p:cNvPr id="141" name="pasted-image.png"/>
            <p:cNvPicPr>
              <a:picLocks noChangeAspect="1"/>
            </p:cNvPicPr>
            <p:nvPr/>
          </p:nvPicPr>
          <p:blipFill>
            <a:blip r:embed="rId6"/>
            <a:stretch>
              <a:fillRect/>
            </a:stretch>
          </p:blipFill>
          <p:spPr>
            <a:xfrm>
              <a:off x="76200" y="50800"/>
              <a:ext cx="4618409" cy="3694727"/>
            </a:xfrm>
            <a:prstGeom prst="rect">
              <a:avLst/>
            </a:prstGeom>
            <a:ln>
              <a:noFill/>
            </a:ln>
            <a:effectLst/>
          </p:spPr>
        </p:pic>
        <p:pic>
          <p:nvPicPr>
            <p:cNvPr id="140" name="Picture 139"/>
            <p:cNvPicPr>
              <a:picLocks/>
            </p:cNvPicPr>
            <p:nvPr/>
          </p:nvPicPr>
          <p:blipFill>
            <a:blip r:embed="rId7"/>
            <a:stretch>
              <a:fillRect/>
            </a:stretch>
          </p:blipFill>
          <p:spPr>
            <a:xfrm>
              <a:off x="0" y="0"/>
              <a:ext cx="4770809" cy="3910627"/>
            </a:xfrm>
            <a:prstGeom prst="rect">
              <a:avLst/>
            </a:prstGeom>
            <a:effectLst/>
          </p:spPr>
        </p:pic>
      </p:grpSp>
      <p:pic>
        <p:nvPicPr>
          <p:cNvPr id="143" name="image6.png"/>
          <p:cNvPicPr>
            <a:picLocks noChangeAspect="1"/>
          </p:cNvPicPr>
          <p:nvPr/>
        </p:nvPicPr>
        <p:blipFill>
          <a:blip r:embed="rId5"/>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TECH 5.jpg"/>
          <p:cNvPicPr>
            <a:picLocks noChangeAspect="1"/>
          </p:cNvPicPr>
          <p:nvPr/>
        </p:nvPicPr>
        <p:blipFill>
          <a:blip r:embed="rId3"/>
          <a:srcRect t="27718" b="27718"/>
          <a:stretch>
            <a:fillRect/>
          </a:stretch>
        </p:blipFill>
        <p:spPr>
          <a:xfrm>
            <a:off x="288228" y="1445831"/>
            <a:ext cx="12428344" cy="8307769"/>
          </a:xfrm>
          <a:prstGeom prst="rect">
            <a:avLst/>
          </a:prstGeom>
          <a:ln w="12700">
            <a:miter lim="400000"/>
          </a:ln>
        </p:spPr>
      </p:pic>
      <p:sp>
        <p:nvSpPr>
          <p:cNvPr id="146" name="Shape 146"/>
          <p:cNvSpPr/>
          <p:nvPr/>
        </p:nvSpPr>
        <p:spPr>
          <a:xfrm>
            <a:off x="688676" y="5936362"/>
            <a:ext cx="6424469" cy="2674940"/>
          </a:xfrm>
          <a:prstGeom prst="rect">
            <a:avLst/>
          </a:prstGeom>
          <a:solidFill>
            <a:srgbClr val="000000">
              <a:alpha val="21000"/>
            </a:srgbClr>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sp>
        <p:nvSpPr>
          <p:cNvPr id="147" name="Shape 147"/>
          <p:cNvSpPr>
            <a:spLocks noGrp="1"/>
          </p:cNvSpPr>
          <p:nvPr>
            <p:ph type="body" sz="quarter" idx="1"/>
          </p:nvPr>
        </p:nvSpPr>
        <p:spPr>
          <a:xfrm>
            <a:off x="896553" y="6226006"/>
            <a:ext cx="6008715" cy="2095652"/>
          </a:xfrm>
          <a:prstGeom prst="rect">
            <a:avLst/>
          </a:prstGeom>
        </p:spPr>
        <p:txBody>
          <a:bodyPr/>
          <a:lstStyle>
            <a:lvl1pPr>
              <a:buBlip>
                <a:blip r:embed="rId4"/>
              </a:buBlip>
              <a:defRPr b="1">
                <a:solidFill>
                  <a:srgbClr val="FFFFFF"/>
                </a:solidFill>
                <a:latin typeface="Tahoma"/>
                <a:ea typeface="Tahoma"/>
                <a:cs typeface="Tahoma"/>
                <a:sym typeface="Tahoma"/>
              </a:defRPr>
            </a:lvl1pPr>
          </a:lstStyle>
          <a:p>
            <a:r>
              <a:t>Monitoring your kids online activity is not spying, it’s parenting.</a:t>
            </a:r>
          </a:p>
        </p:txBody>
      </p:sp>
      <p:sp>
        <p:nvSpPr>
          <p:cNvPr id="148" name="Shape 148"/>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49" name="image6.png"/>
          <p:cNvPicPr>
            <a:picLocks noChangeAspect="1"/>
          </p:cNvPicPr>
          <p:nvPr/>
        </p:nvPicPr>
        <p:blipFill>
          <a:blip r:embed="rId5"/>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50" name="Shape 150"/>
          <p:cNvSpPr/>
          <p:nvPr/>
        </p:nvSpPr>
        <p:spPr>
          <a:xfrm>
            <a:off x="800769" y="800928"/>
            <a:ext cx="7729102" cy="586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SET GUIDELINES AND CHECK OFTEN!</a:t>
            </a:r>
          </a:p>
        </p:txBody>
      </p:sp>
      <p:sp>
        <p:nvSpPr>
          <p:cNvPr id="151" name="Shape 151"/>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FFFFFF"/>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52" name="image6.png"/>
          <p:cNvPicPr>
            <a:picLocks noChangeAspect="1"/>
          </p:cNvPicPr>
          <p:nvPr/>
        </p:nvPicPr>
        <p:blipFill>
          <a:blip r:embed="rId5"/>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social-media-athlete-behavior-e1622cd9a47a86da.png"/>
          <p:cNvPicPr>
            <a:picLocks noChangeAspect="1"/>
          </p:cNvPicPr>
          <p:nvPr/>
        </p:nvPicPr>
        <p:blipFill>
          <a:blip r:embed="rId3"/>
          <a:srcRect l="1261" r="1261"/>
          <a:stretch>
            <a:fillRect/>
          </a:stretch>
        </p:blipFill>
        <p:spPr>
          <a:xfrm>
            <a:off x="947340" y="2103126"/>
            <a:ext cx="11109990" cy="6756158"/>
          </a:xfrm>
          <a:prstGeom prst="rect">
            <a:avLst/>
          </a:prstGeom>
          <a:ln w="25400">
            <a:solidFill>
              <a:srgbClr val="000000"/>
            </a:solidFill>
            <a:miter lim="400000"/>
          </a:ln>
          <a:effectLst>
            <a:outerShdw blurRad="152400" dist="86885" dir="2725113" rotWithShape="0">
              <a:srgbClr val="000000">
                <a:alpha val="59951"/>
              </a:srgbClr>
            </a:outerShdw>
          </a:effectLst>
        </p:spPr>
      </p:pic>
      <p:sp>
        <p:nvSpPr>
          <p:cNvPr id="155" name="Shape 155"/>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56" name="image6.png"/>
          <p:cNvPicPr>
            <a:picLocks noChangeAspect="1"/>
          </p:cNvPicPr>
          <p:nvPr/>
        </p:nvPicPr>
        <p:blipFill>
          <a:blip r:embed="rId4"/>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57" name="Shape 157"/>
          <p:cNvSpPr/>
          <p:nvPr/>
        </p:nvSpPr>
        <p:spPr>
          <a:xfrm>
            <a:off x="800770" y="800928"/>
            <a:ext cx="3870286" cy="586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CONSEQUENCES…</a:t>
            </a:r>
          </a:p>
        </p:txBody>
      </p:sp>
      <p:sp>
        <p:nvSpPr>
          <p:cNvPr id="158" name="Shape 158"/>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59"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BAR GRAPH.jpg"/>
          <p:cNvPicPr>
            <a:picLocks noChangeAspect="1"/>
          </p:cNvPicPr>
          <p:nvPr/>
        </p:nvPicPr>
        <p:blipFill>
          <a:blip r:embed="rId3"/>
          <a:srcRect t="10758" b="10758"/>
          <a:stretch>
            <a:fillRect/>
          </a:stretch>
        </p:blipFill>
        <p:spPr>
          <a:xfrm>
            <a:off x="1417835" y="2052901"/>
            <a:ext cx="10169026" cy="6797520"/>
          </a:xfrm>
          <a:prstGeom prst="rect">
            <a:avLst/>
          </a:prstGeom>
          <a:ln w="25400">
            <a:solidFill>
              <a:srgbClr val="000000"/>
            </a:solidFill>
            <a:miter lim="400000"/>
          </a:ln>
          <a:effectLst>
            <a:outerShdw blurRad="165100" dist="192903" dir="2725113" rotWithShape="0">
              <a:srgbClr val="000000">
                <a:alpha val="59951"/>
              </a:srgbClr>
            </a:outerShdw>
          </a:effectLst>
        </p:spPr>
      </p:pic>
      <p:sp>
        <p:nvSpPr>
          <p:cNvPr id="162" name="Shape 162"/>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63" name="image6.png"/>
          <p:cNvPicPr>
            <a:picLocks noChangeAspect="1"/>
          </p:cNvPicPr>
          <p:nvPr/>
        </p:nvPicPr>
        <p:blipFill>
          <a:blip r:embed="rId4"/>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64" name="Shape 164"/>
          <p:cNvSpPr/>
          <p:nvPr/>
        </p:nvSpPr>
        <p:spPr>
          <a:xfrm>
            <a:off x="800770" y="800928"/>
            <a:ext cx="7402672" cy="586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post-secondary consequences</a:t>
            </a:r>
          </a:p>
        </p:txBody>
      </p:sp>
      <p:sp>
        <p:nvSpPr>
          <p:cNvPr id="165" name="Shape 165"/>
          <p:cNvSpPr/>
          <p:nvPr/>
        </p:nvSpPr>
        <p:spPr>
          <a:xfrm>
            <a:off x="2712312" y="9006092"/>
            <a:ext cx="8366816" cy="584201"/>
          </a:xfrm>
          <a:prstGeom prst="rect">
            <a:avLst/>
          </a:prstGeom>
          <a:solidFill>
            <a:srgbClr val="C1C1C1">
              <a:alpha val="50000"/>
            </a:srgbClr>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66"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p:cNvPicPr>
            <a:picLocks/>
          </p:cNvPicPr>
          <p:nvPr/>
        </p:nvPicPr>
        <p:blipFill>
          <a:blip r:embed="rId3"/>
          <a:stretch>
            <a:fillRect/>
          </a:stretch>
        </p:blipFill>
        <p:spPr>
          <a:xfrm>
            <a:off x="995627" y="1650600"/>
            <a:ext cx="11013677" cy="7476159"/>
          </a:xfrm>
          <a:prstGeom prst="rect">
            <a:avLst/>
          </a:prstGeom>
          <a:effectLst>
            <a:outerShdw blurRad="152400" dist="86885" dir="2725113" rotWithShape="0">
              <a:srgbClr val="000000">
                <a:alpha val="59951"/>
              </a:srgbClr>
            </a:outerShdw>
          </a:effectLst>
        </p:spPr>
      </p:pic>
      <p:sp>
        <p:nvSpPr>
          <p:cNvPr id="169" name="Shape 169"/>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70" name="image6.png"/>
          <p:cNvPicPr>
            <a:picLocks noChangeAspect="1"/>
          </p:cNvPicPr>
          <p:nvPr/>
        </p:nvPicPr>
        <p:blipFill>
          <a:blip r:embed="rId4"/>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71" name="Shape 171"/>
          <p:cNvSpPr/>
          <p:nvPr/>
        </p:nvSpPr>
        <p:spPr>
          <a:xfrm>
            <a:off x="800770" y="800928"/>
            <a:ext cx="3600808" cy="586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CYBERBULLYING</a:t>
            </a:r>
          </a:p>
        </p:txBody>
      </p:sp>
      <p:sp>
        <p:nvSpPr>
          <p:cNvPr id="172" name="Shape 172"/>
          <p:cNvSpPr/>
          <p:nvPr/>
        </p:nvSpPr>
        <p:spPr>
          <a:xfrm>
            <a:off x="2712312" y="9006092"/>
            <a:ext cx="8366816" cy="584201"/>
          </a:xfrm>
          <a:prstGeom prst="rect">
            <a:avLst/>
          </a:prstGeom>
          <a:solidFill>
            <a:srgbClr val="C1C1C1">
              <a:alpha val="50000"/>
            </a:srgbClr>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73"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p:cNvPicPr>
            <a:picLocks/>
          </p:cNvPicPr>
          <p:nvPr/>
        </p:nvPicPr>
        <p:blipFill>
          <a:blip r:embed="rId3">
            <a:extLst>
              <a:ext uri="{28A0092B-C50C-407E-A947-70E740481C1C}">
                <a14:useLocalDpi xmlns:a14="http://schemas.microsoft.com/office/drawing/2010/main" val="0"/>
              </a:ext>
            </a:extLst>
          </a:blip>
          <a:stretch>
            <a:fillRect/>
          </a:stretch>
        </p:blipFill>
        <p:spPr>
          <a:xfrm>
            <a:off x="288228" y="1897384"/>
            <a:ext cx="12428343" cy="6954882"/>
          </a:xfrm>
          <a:prstGeom prst="rect">
            <a:avLst/>
          </a:prstGeom>
          <a:effectLst>
            <a:outerShdw blurRad="152400" dist="86885" dir="2725113" rotWithShape="0">
              <a:srgbClr val="000000">
                <a:alpha val="59951"/>
              </a:srgbClr>
            </a:outerShdw>
          </a:effectLst>
        </p:spPr>
      </p:pic>
      <p:sp>
        <p:nvSpPr>
          <p:cNvPr id="169" name="Shape 169"/>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70" name="image6.png"/>
          <p:cNvPicPr>
            <a:picLocks noChangeAspect="1"/>
          </p:cNvPicPr>
          <p:nvPr/>
        </p:nvPicPr>
        <p:blipFill>
          <a:blip r:embed="rId4"/>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71" name="Shape 171"/>
          <p:cNvSpPr/>
          <p:nvPr/>
        </p:nvSpPr>
        <p:spPr>
          <a:xfrm>
            <a:off x="800770" y="800928"/>
            <a:ext cx="5167438"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rPr lang="en-US" dirty="0"/>
              <a:t>Other Consequences</a:t>
            </a:r>
            <a:endParaRPr dirty="0"/>
          </a:p>
        </p:txBody>
      </p:sp>
      <p:sp>
        <p:nvSpPr>
          <p:cNvPr id="172" name="Shape 172"/>
          <p:cNvSpPr/>
          <p:nvPr/>
        </p:nvSpPr>
        <p:spPr>
          <a:xfrm>
            <a:off x="2712312" y="9006092"/>
            <a:ext cx="8366816" cy="584201"/>
          </a:xfrm>
          <a:prstGeom prst="rect">
            <a:avLst/>
          </a:prstGeom>
          <a:solidFill>
            <a:srgbClr val="C1C1C1">
              <a:alpha val="50000"/>
            </a:srgbClr>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73" name="image6.png"/>
          <p:cNvPicPr>
            <a:picLocks noChangeAspect="1"/>
          </p:cNvPicPr>
          <p:nvPr/>
        </p:nvPicPr>
        <p:blipFill>
          <a:blip r:embed="rId4"/>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
        <p:nvSpPr>
          <p:cNvPr id="2" name="TextBox 1"/>
          <p:cNvSpPr txBox="1"/>
          <p:nvPr/>
        </p:nvSpPr>
        <p:spPr>
          <a:xfrm>
            <a:off x="641967" y="2880079"/>
            <a:ext cx="5485044"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500" b="0" i="0" u="none" strike="noStrike" cap="none" spc="0" normalizeH="0" baseline="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Lack of Concentration</a:t>
            </a:r>
          </a:p>
          <a:p>
            <a:pPr marL="0" marR="0" indent="0" algn="ctr" defTabSz="5842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endParaRPr>
          </a:p>
          <a:p>
            <a:pPr marL="0" marR="0" indent="0" algn="ctr" defTabSz="584200" rtl="0" fontAlgn="auto" latinLnBrk="0" hangingPunct="0">
              <a:lnSpc>
                <a:spcPct val="100000"/>
              </a:lnSpc>
              <a:spcBef>
                <a:spcPts val="0"/>
              </a:spcBef>
              <a:spcAft>
                <a:spcPts val="0"/>
              </a:spcAft>
              <a:buClrTx/>
              <a:buSzTx/>
              <a:buFontTx/>
              <a:buNone/>
              <a:tabLst/>
            </a:pPr>
            <a:r>
              <a:rPr lang="en-US" sz="3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Lack of Human Interaction</a:t>
            </a:r>
          </a:p>
          <a:p>
            <a:pPr marL="0" marR="0" indent="0" algn="ctr" defTabSz="5842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endParaRPr>
          </a:p>
          <a:p>
            <a:pPr marL="0" marR="0" indent="0" algn="ctr" defTabSz="584200" rtl="0" fontAlgn="auto" latinLnBrk="0" hangingPunct="0">
              <a:lnSpc>
                <a:spcPct val="100000"/>
              </a:lnSpc>
              <a:spcBef>
                <a:spcPts val="0"/>
              </a:spcBef>
              <a:spcAft>
                <a:spcPts val="0"/>
              </a:spcAft>
              <a:buClrTx/>
              <a:buSzTx/>
              <a:buFontTx/>
              <a:buNone/>
              <a:tabLst/>
            </a:pPr>
            <a:r>
              <a:rPr kumimoji="0" lang="en-US" sz="3500" b="0" i="0" u="none" strike="noStrike" cap="none" spc="0" normalizeH="0" baseline="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Distorted</a:t>
            </a:r>
            <a:r>
              <a:rPr kumimoji="0" lang="en-US" sz="3500" b="0" i="0" u="none" strike="noStrike" cap="none" spc="0" normalizeH="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rPr>
              <a:t> Reality</a:t>
            </a:r>
          </a:p>
          <a:p>
            <a:pPr marL="0" marR="0" indent="0" algn="ctr" defTabSz="584200" rtl="0" fontAlgn="auto" latinLnBrk="0" hangingPunct="0">
              <a:lnSpc>
                <a:spcPct val="100000"/>
              </a:lnSpc>
              <a:spcBef>
                <a:spcPts val="0"/>
              </a:spcBef>
              <a:spcAft>
                <a:spcPts val="0"/>
              </a:spcAft>
              <a:buClrTx/>
              <a:buSzTx/>
              <a:buFontTx/>
              <a:buNone/>
              <a:tabLst/>
            </a:pPr>
            <a:endParaRPr kumimoji="0" lang="en-US" sz="3500" b="0" i="0" u="none" strike="noStrike" cap="none" spc="0" normalizeH="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endParaRPr>
          </a:p>
          <a:p>
            <a:pPr marL="0" marR="0" indent="0" algn="ctr" defTabSz="584200" rtl="0" fontAlgn="auto" latinLnBrk="0" hangingPunct="0">
              <a:lnSpc>
                <a:spcPct val="100000"/>
              </a:lnSpc>
              <a:spcBef>
                <a:spcPts val="0"/>
              </a:spcBef>
              <a:spcAft>
                <a:spcPts val="0"/>
              </a:spcAft>
              <a:buClrTx/>
              <a:buSzTx/>
              <a:buFontTx/>
              <a:buNone/>
              <a:tabLst/>
            </a:pPr>
            <a:r>
              <a:rPr lang="en-US" sz="3500" baseline="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Addiction</a:t>
            </a:r>
            <a:endParaRPr kumimoji="0" lang="en-US" sz="3500" b="0" i="0" u="none" strike="noStrike" cap="none" spc="0" normalizeH="0" baseline="0" dirty="0">
              <a:ln>
                <a:noFill/>
              </a:ln>
              <a:solidFill>
                <a:schemeClr val="tx2">
                  <a:lumMod val="50000"/>
                </a:schemeClr>
              </a:solidFill>
              <a:effectLst/>
              <a:uFillTx/>
              <a:latin typeface="Tahoma" panose="020B0604030504040204" pitchFamily="34" charset="0"/>
              <a:ea typeface="Tahoma" panose="020B0604030504040204" pitchFamily="34" charset="0"/>
              <a:cs typeface="Tahoma" panose="020B0604030504040204" pitchFamily="34" charset="0"/>
              <a:sym typeface="Helvetica Neue Light"/>
            </a:endParaRPr>
          </a:p>
        </p:txBody>
      </p:sp>
    </p:spTree>
    <p:extLst>
      <p:ext uri="{BB962C8B-B14F-4D97-AF65-F5344CB8AC3E}">
        <p14:creationId xmlns:p14="http://schemas.microsoft.com/office/powerpoint/2010/main" val="26357854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288228" y="289247"/>
            <a:ext cx="12428344" cy="1608138"/>
          </a:xfrm>
          <a:prstGeom prst="rect">
            <a:avLst/>
          </a:prstGeom>
          <a:gradFill>
            <a:gsLst>
              <a:gs pos="0">
                <a:srgbClr val="2A397B"/>
              </a:gs>
              <a:gs pos="100000">
                <a:srgbClr val="384A9D"/>
              </a:gs>
            </a:gsLst>
            <a:lin ang="5400000"/>
          </a:gra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endParaRPr/>
          </a:p>
        </p:txBody>
      </p:sp>
      <p:pic>
        <p:nvPicPr>
          <p:cNvPr id="176" name="image6.png"/>
          <p:cNvPicPr>
            <a:picLocks noChangeAspect="1"/>
          </p:cNvPicPr>
          <p:nvPr/>
        </p:nvPicPr>
        <p:blipFill>
          <a:blip r:embed="rId3"/>
          <a:stretch>
            <a:fillRect/>
          </a:stretch>
        </p:blipFill>
        <p:spPr>
          <a:xfrm>
            <a:off x="10631614" y="443074"/>
            <a:ext cx="1486188" cy="1300485"/>
          </a:xfrm>
          <a:prstGeom prst="rect">
            <a:avLst/>
          </a:prstGeom>
          <a:ln w="12700">
            <a:miter lim="400000"/>
          </a:ln>
          <a:effectLst>
            <a:outerShdw blurRad="152400" dist="86885" dir="2725113" rotWithShape="0">
              <a:srgbClr val="000000">
                <a:alpha val="59951"/>
              </a:srgbClr>
            </a:outerShdw>
          </a:effectLst>
        </p:spPr>
      </p:pic>
      <p:sp>
        <p:nvSpPr>
          <p:cNvPr id="177" name="Shape 177"/>
          <p:cNvSpPr/>
          <p:nvPr/>
        </p:nvSpPr>
        <p:spPr>
          <a:xfrm>
            <a:off x="800769" y="800928"/>
            <a:ext cx="8859402" cy="5867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l">
              <a:defRPr sz="3200" b="1" cap="all">
                <a:solidFill>
                  <a:srgbClr val="FFFFFF"/>
                </a:solidFill>
                <a:latin typeface="Tahoma"/>
                <a:ea typeface="Tahoma"/>
                <a:cs typeface="Tahoma"/>
                <a:sym typeface="Tahoma"/>
              </a:defRPr>
            </a:lvl1pPr>
          </a:lstStyle>
          <a:p>
            <a:r>
              <a:t>suggestions for parents/guardians</a:t>
            </a:r>
          </a:p>
        </p:txBody>
      </p:sp>
      <p:sp>
        <p:nvSpPr>
          <p:cNvPr id="178" name="Shape 178"/>
          <p:cNvSpPr>
            <a:spLocks noGrp="1"/>
          </p:cNvSpPr>
          <p:nvPr>
            <p:ph type="body" idx="1"/>
          </p:nvPr>
        </p:nvSpPr>
        <p:spPr>
          <a:xfrm>
            <a:off x="1041400" y="1862684"/>
            <a:ext cx="10922000" cy="6807201"/>
          </a:xfrm>
          <a:prstGeom prst="rect">
            <a:avLst/>
          </a:prstGeom>
        </p:spPr>
        <p:txBody>
          <a:bodyPr/>
          <a:lstStyle/>
          <a:p>
            <a:pPr>
              <a:buBlip>
                <a:blip r:embed="rId4"/>
              </a:buBlip>
              <a:defRPr>
                <a:solidFill>
                  <a:srgbClr val="000000"/>
                </a:solidFill>
                <a:latin typeface="Tahoma"/>
                <a:ea typeface="Tahoma"/>
                <a:cs typeface="Tahoma"/>
                <a:sym typeface="Tahoma"/>
              </a:defRPr>
            </a:pPr>
            <a:r>
              <a:rPr dirty="0"/>
              <a:t>Keep the computer in a high-traffic area of your home and implement safety filters.</a:t>
            </a:r>
          </a:p>
          <a:p>
            <a:pPr>
              <a:buBlip>
                <a:blip r:embed="rId4"/>
              </a:buBlip>
              <a:defRPr>
                <a:solidFill>
                  <a:srgbClr val="000000"/>
                </a:solidFill>
                <a:latin typeface="Tahoma"/>
                <a:ea typeface="Tahoma"/>
                <a:cs typeface="Tahoma"/>
                <a:sym typeface="Tahoma"/>
              </a:defRPr>
            </a:pPr>
            <a:r>
              <a:rPr dirty="0"/>
              <a:t>Maintain tech free bedrooms.</a:t>
            </a:r>
          </a:p>
          <a:p>
            <a:pPr>
              <a:buBlip>
                <a:blip r:embed="rId4"/>
              </a:buBlip>
              <a:defRPr>
                <a:solidFill>
                  <a:srgbClr val="000000"/>
                </a:solidFill>
                <a:latin typeface="Tahoma"/>
                <a:ea typeface="Tahoma"/>
                <a:cs typeface="Tahoma"/>
                <a:sym typeface="Tahoma"/>
              </a:defRPr>
            </a:pPr>
            <a:r>
              <a:rPr dirty="0"/>
              <a:t>Charge phones in parents room overnight.</a:t>
            </a:r>
          </a:p>
          <a:p>
            <a:pPr>
              <a:buBlip>
                <a:blip r:embed="rId4"/>
              </a:buBlip>
              <a:defRPr>
                <a:solidFill>
                  <a:srgbClr val="000000"/>
                </a:solidFill>
                <a:latin typeface="Tahoma"/>
                <a:ea typeface="Tahoma"/>
                <a:cs typeface="Tahoma"/>
                <a:sym typeface="Tahoma"/>
              </a:defRPr>
            </a:pPr>
            <a:r>
              <a:rPr dirty="0"/>
              <a:t>Know your child’s passwords.</a:t>
            </a:r>
          </a:p>
          <a:p>
            <a:pPr>
              <a:buBlip>
                <a:blip r:embed="rId4"/>
              </a:buBlip>
              <a:defRPr>
                <a:solidFill>
                  <a:srgbClr val="000000"/>
                </a:solidFill>
                <a:latin typeface="Tahoma"/>
                <a:ea typeface="Tahoma"/>
                <a:cs typeface="Tahoma"/>
                <a:sym typeface="Tahoma"/>
              </a:defRPr>
            </a:pPr>
            <a:r>
              <a:rPr dirty="0"/>
              <a:t>Frequently access their technology devices.</a:t>
            </a:r>
          </a:p>
          <a:p>
            <a:pPr>
              <a:buBlip>
                <a:blip r:embed="rId4"/>
              </a:buBlip>
              <a:defRPr>
                <a:solidFill>
                  <a:srgbClr val="000000"/>
                </a:solidFill>
                <a:latin typeface="Tahoma"/>
                <a:ea typeface="Tahoma"/>
                <a:cs typeface="Tahoma"/>
                <a:sym typeface="Tahoma"/>
              </a:defRPr>
            </a:pPr>
            <a:r>
              <a:rPr dirty="0"/>
              <a:t>Establish limits and continually dialogue with your children about online safety.</a:t>
            </a:r>
          </a:p>
        </p:txBody>
      </p:sp>
      <p:sp>
        <p:nvSpPr>
          <p:cNvPr id="179" name="Shape 179"/>
          <p:cNvSpPr/>
          <p:nvPr/>
        </p:nvSpPr>
        <p:spPr>
          <a:xfrm>
            <a:off x="2712311" y="8477094"/>
            <a:ext cx="8435380" cy="106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defTabSz="457200">
              <a:tabLst>
                <a:tab pos="2971800" algn="r"/>
                <a:tab pos="5943600" algn="r"/>
              </a:tabLst>
              <a:defRPr sz="1600">
                <a:solidFill>
                  <a:srgbClr val="000000"/>
                </a:solidFill>
                <a:latin typeface="Calibri"/>
                <a:ea typeface="Calibri"/>
                <a:cs typeface="Calibri"/>
                <a:sym typeface="Calibri"/>
              </a:defRPr>
            </a:pPr>
            <a:endParaRPr/>
          </a:p>
          <a:p>
            <a:pPr marR="457200" defTabSz="457200">
              <a:defRPr sz="1600">
                <a:solidFill>
                  <a:srgbClr val="000000"/>
                </a:solidFill>
                <a:latin typeface="Calibri"/>
                <a:ea typeface="Calibri"/>
                <a:cs typeface="Calibri"/>
                <a:sym typeface="Calibri"/>
              </a:defRPr>
            </a:pPr>
            <a:endParaRPr/>
          </a:p>
          <a:p>
            <a:pPr marR="457200" defTabSz="457200">
              <a:tabLst>
                <a:tab pos="2971800" algn="r"/>
                <a:tab pos="5943600" algn="r"/>
              </a:tabLst>
              <a:defRPr sz="1600">
                <a:solidFill>
                  <a:srgbClr val="000000"/>
                </a:solidFill>
                <a:latin typeface="Calibri"/>
                <a:ea typeface="Calibri"/>
                <a:cs typeface="Calibri"/>
                <a:sym typeface="Calibri"/>
              </a:defRPr>
            </a:pPr>
            <a:r>
              <a:t> Safety</a:t>
            </a:r>
            <a:r>
              <a:rPr b="1"/>
              <a:t> |</a:t>
            </a:r>
            <a:r>
              <a:t> Integrity </a:t>
            </a:r>
            <a:r>
              <a:rPr b="1"/>
              <a:t>|</a:t>
            </a:r>
            <a:r>
              <a:t> Professional </a:t>
            </a:r>
            <a:r>
              <a:rPr b="1"/>
              <a:t>|</a:t>
            </a:r>
            <a:r>
              <a:t> Data Informed </a:t>
            </a:r>
            <a:r>
              <a:rPr b="1"/>
              <a:t>|</a:t>
            </a:r>
            <a:r>
              <a:t> Innovative </a:t>
            </a:r>
            <a:r>
              <a:rPr b="1"/>
              <a:t>|</a:t>
            </a:r>
            <a:r>
              <a:t> It’s not just school. It’s </a:t>
            </a:r>
            <a:r>
              <a:rPr i="1"/>
              <a:t>LIFE</a:t>
            </a:r>
            <a:r>
              <a:t>.</a:t>
            </a:r>
          </a:p>
        </p:txBody>
      </p:sp>
      <p:pic>
        <p:nvPicPr>
          <p:cNvPr id="180" name="image6.png"/>
          <p:cNvPicPr>
            <a:picLocks noChangeAspect="1"/>
          </p:cNvPicPr>
          <p:nvPr/>
        </p:nvPicPr>
        <p:blipFill>
          <a:blip r:embed="rId3"/>
          <a:stretch>
            <a:fillRect/>
          </a:stretch>
        </p:blipFill>
        <p:spPr>
          <a:xfrm>
            <a:off x="1896603" y="8935453"/>
            <a:ext cx="934976" cy="818147"/>
          </a:xfrm>
          <a:prstGeom prst="rect">
            <a:avLst/>
          </a:prstGeom>
          <a:ln w="12700">
            <a:miter lim="400000"/>
          </a:ln>
          <a:effectLst>
            <a:outerShdw blurRad="152400" dist="86885" dir="2725113" rotWithShape="0">
              <a:srgbClr val="000000">
                <a:alpha val="59951"/>
              </a:srgbClr>
            </a:outerShdw>
          </a:effectLst>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build="p" animBg="1" advAuto="0"/>
    </p:bldLst>
  </p:timing>
</p:sld>
</file>

<file path=ppt/theme/theme1.xml><?xml version="1.0" encoding="utf-8"?>
<a:theme xmlns:a="http://schemas.openxmlformats.org/drawingml/2006/main" name="Blueprint">
  <a:themeElements>
    <a:clrScheme name="Blueprint">
      <a:dk1>
        <a:srgbClr val="568AAB"/>
      </a:dk1>
      <a:lt1>
        <a:srgbClr val="AB7655"/>
      </a:lt1>
      <a:dk2>
        <a:srgbClr val="A7A7A7"/>
      </a:dk2>
      <a:lt2>
        <a:srgbClr val="535353"/>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a:ea typeface="Helvetica"/>
        <a:cs typeface="Helvetica"/>
      </a:majorFont>
      <a:minorFont>
        <a:latin typeface="Avenir Roman"/>
        <a:ea typeface="Avenir Roman"/>
        <a:cs typeface="Avenir Roman"/>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58AA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A7A7A7"/>
      </a:dk2>
      <a:lt2>
        <a:srgbClr val="535353"/>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a:ea typeface="Helvetica"/>
        <a:cs typeface="Helvetica"/>
      </a:majorFont>
      <a:minorFont>
        <a:latin typeface="Avenir Roman"/>
        <a:ea typeface="Avenir Roman"/>
        <a:cs typeface="Avenir Roman"/>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58AA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AB7655"/>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78</TotalTime>
  <Words>757</Words>
  <Application>Microsoft Macintosh PowerPoint</Application>
  <PresentationFormat>Custom</PresentationFormat>
  <Paragraphs>77</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 Roman</vt:lpstr>
      <vt:lpstr>Calibri</vt:lpstr>
      <vt:lpstr>Helvetica</vt:lpstr>
      <vt:lpstr>Helvetica Neue</vt:lpstr>
      <vt:lpstr>Helvetica Neue Bold Condensed</vt:lpstr>
      <vt:lpstr>Helvetica Neue Light</vt:lpstr>
      <vt:lpstr>Tahoma</vt:lpstr>
      <vt:lpstr>Blueprint</vt:lpstr>
      <vt:lpstr>SOCIAL MEDIA 101</vt:lpstr>
      <vt:lpstr>WHAT ARE students 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for Parents</dc:title>
  <dc:subject/>
  <dc:creator/>
  <cp:keywords/>
  <dc:description/>
  <cp:lastModifiedBy>Ryan P. Mcelhany</cp:lastModifiedBy>
  <cp:revision>8</cp:revision>
  <cp:lastPrinted>2016-11-14T23:44:36Z</cp:lastPrinted>
  <dcterms:modified xsi:type="dcterms:W3CDTF">2020-05-25T22:30:33Z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