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7" r:id="rId6"/>
    <p:sldId id="263" r:id="rId7"/>
    <p:sldId id="26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NI55yv5f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WnI-XKbqM" TargetMode="External"/><Relationship Id="rId2" Type="http://schemas.openxmlformats.org/officeDocument/2006/relationships/hyperlink" Target="https://www.youtube.com/watch?v=MuWnI-XKbq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Life High school </a:t>
            </a:r>
            <a:r>
              <a:rPr lang="en-US" dirty="0" err="1"/>
              <a:t>waxahachie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90" y="521572"/>
            <a:ext cx="10396882" cy="1151965"/>
          </a:xfrm>
        </p:spPr>
        <p:txBody>
          <a:bodyPr/>
          <a:lstStyle/>
          <a:p>
            <a:r>
              <a:rPr lang="en-US" dirty="0"/>
              <a:t>Monitoring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466" y="3309488"/>
            <a:ext cx="3310128" cy="385434"/>
          </a:xfrm>
        </p:spPr>
        <p:txBody>
          <a:bodyPr/>
          <a:lstStyle/>
          <a:p>
            <a:r>
              <a:rPr lang="en-US" cap="none" dirty="0" err="1"/>
              <a:t>SecureTeen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710530" y="3692938"/>
            <a:ext cx="2623999" cy="1606939"/>
          </a:xfrm>
        </p:spPr>
        <p:txBody>
          <a:bodyPr>
            <a:normAutofit lnSpcReduction="10000"/>
          </a:bodyPr>
          <a:lstStyle/>
          <a:p>
            <a:r>
              <a:rPr lang="en-US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app provides your child’s call logs, which means you know who they are calling, and who's calling them. It even enables you to read your student‘s text messages.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18600" y="3236763"/>
            <a:ext cx="3310128" cy="458159"/>
          </a:xfrm>
        </p:spPr>
        <p:txBody>
          <a:bodyPr/>
          <a:lstStyle/>
          <a:p>
            <a:r>
              <a:rPr lang="en-US" cap="none" dirty="0"/>
              <a:t>Net Nanny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3400409" y="3690680"/>
            <a:ext cx="4937759" cy="2494469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app allows you to control your kids' internet activity remotely. Not only can you choose specific websites that you want blocked on your kids' phones; you can also block types of websites, such as ones involving dating, nudity, pornography or tobacco. You can also set it so that you will get a warning if your child types in a certain keyword, such as "suicide."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86658" y="3273292"/>
            <a:ext cx="3310128" cy="414446"/>
          </a:xfrm>
        </p:spPr>
        <p:txBody>
          <a:bodyPr/>
          <a:lstStyle/>
          <a:p>
            <a:r>
              <a:rPr lang="en-US" cap="none" dirty="0" err="1"/>
              <a:t>TeenSafe</a:t>
            </a:r>
            <a:endParaRPr lang="en-US" cap="non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8698722" y="3690680"/>
            <a:ext cx="2286000" cy="98530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Not only does this app track text messages and calls; it also pinpoints your child's exact GPS location instantly.</a:t>
            </a:r>
          </a:p>
        </p:txBody>
      </p:sp>
      <p:pic>
        <p:nvPicPr>
          <p:cNvPr id="2052" name="Picture 4" descr="Image result for net nanny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30" y="1647496"/>
            <a:ext cx="1589267" cy="158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ecureteen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97" y="1644554"/>
            <a:ext cx="1589267" cy="158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eensafe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60" y="1647496"/>
            <a:ext cx="1586325" cy="15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440" y="5753794"/>
            <a:ext cx="802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Blocks apps, monitors calls/texts &amp; YouTube’s app viewing history, safe browsing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82" y="5189381"/>
            <a:ext cx="1128825" cy="112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897" y="5182454"/>
            <a:ext cx="1128825" cy="11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cyberbullying?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cap="none" dirty="0">
                <a:latin typeface="Impact" panose="020B0806030902050204" pitchFamily="34" charset="0"/>
              </a:rPr>
              <a:t>Cyberbullying is when a student uses the internet, cell phones, or other technological devices to send or post text or images intended to hurt, embarrass, threaten, torment, humiliate, or intimidate their victim.</a:t>
            </a:r>
          </a:p>
        </p:txBody>
      </p:sp>
      <p:pic>
        <p:nvPicPr>
          <p:cNvPr id="4" name="Picture 3" descr="File:&lt;strong&gt;Facebook&lt;/strong&gt; Shiny Icon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5" y="1047185"/>
            <a:ext cx="1878895" cy="1878895"/>
          </a:xfrm>
          <a:prstGeom prst="rect">
            <a:avLst/>
          </a:prstGeom>
        </p:spPr>
      </p:pic>
      <p:pic>
        <p:nvPicPr>
          <p:cNvPr id="5" name="Picture 4" descr="Original file ‎ (7,200 × 7,200 pixels, file size: 1.39 MB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59" y="879681"/>
            <a:ext cx="2213285" cy="2213285"/>
          </a:xfrm>
          <a:prstGeom prst="rect">
            <a:avLst/>
          </a:prstGeom>
        </p:spPr>
      </p:pic>
      <p:pic>
        <p:nvPicPr>
          <p:cNvPr id="6" name="Picture 5" descr="File:&lt;strong&gt;Twitter&lt;/strong&gt; bird logo 2012.svg - Wikipedia, the fre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659">
            <a:off x="5876857" y="1182759"/>
            <a:ext cx="1976922" cy="1607127"/>
          </a:xfrm>
          <a:prstGeom prst="rect">
            <a:avLst/>
          </a:prstGeom>
        </p:spPr>
      </p:pic>
      <p:pic>
        <p:nvPicPr>
          <p:cNvPr id="7" name="Picture 6" descr="Idas y venidas de @dianagonzalez: &lt;strong&gt;Snapchat&lt;/strong&gt;: ¿de l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93" y="1046568"/>
            <a:ext cx="2389176" cy="17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Cyberbullying tactics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" y="1671511"/>
            <a:ext cx="1106839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GOSSIP-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damaging a person’s rep by posting or sending cruel gossip</a:t>
            </a:r>
          </a:p>
          <a:p>
            <a:r>
              <a:rPr lang="en-US" sz="2800" u="sng" dirty="0"/>
              <a:t>EXCLUSION-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deliberately excluding someone from group</a:t>
            </a:r>
          </a:p>
          <a:p>
            <a:r>
              <a:rPr lang="en-US" sz="2800" u="sng" dirty="0"/>
              <a:t>IMPERSONATION-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breaking into someone’s online account to do harm</a:t>
            </a:r>
          </a:p>
          <a:p>
            <a:r>
              <a:rPr lang="en-US" sz="2800" u="sng" dirty="0"/>
              <a:t>HARASSMENT-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repeatedly posting/sending offensive, rude, &amp; insulting messages/posts</a:t>
            </a:r>
          </a:p>
          <a:p>
            <a:r>
              <a:rPr lang="en-US" sz="2800" u="sng" dirty="0"/>
              <a:t>CYBERSTALKING-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posting/sending unwanted or intimidating messages</a:t>
            </a:r>
          </a:p>
          <a:p>
            <a:r>
              <a:rPr lang="en-US" sz="2800" u="sng" dirty="0"/>
              <a:t>FLAMING-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fights</a:t>
            </a:r>
          </a:p>
          <a:p>
            <a:r>
              <a:rPr lang="en-US" sz="2800" u="sng" dirty="0"/>
              <a:t>OUTING &amp; TRICKERY-</a:t>
            </a:r>
            <a:r>
              <a:rPr lang="en-US" sz="2800" dirty="0"/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tricking someone into revealing secrets or embarrassing info which is then shared online</a:t>
            </a:r>
          </a:p>
          <a:p>
            <a:r>
              <a:rPr lang="en-US" sz="2800" u="sng" dirty="0"/>
              <a:t>CYBERTHREATS-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threats or implying of violent behavior, displaying suicidal tendencies</a:t>
            </a:r>
          </a:p>
        </p:txBody>
      </p:sp>
      <p:pic>
        <p:nvPicPr>
          <p:cNvPr id="4" name="Picture 3" descr="File:&lt;strong&gt;Computer&lt;/strong&gt; Keyboard MOD 45155531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32" y="238137"/>
            <a:ext cx="3214255" cy="1599628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425932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5207924" cy="1192876"/>
          </a:xfrm>
        </p:spPr>
        <p:txBody>
          <a:bodyPr/>
          <a:lstStyle/>
          <a:p>
            <a:r>
              <a:rPr lang="en-US" dirty="0"/>
              <a:t>What are the effects of cyberbullying?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179" y="2135474"/>
            <a:ext cx="2722417" cy="348393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Hurt Feelings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Sadness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Anxiety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Depression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Anger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Shame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596" y="2135474"/>
            <a:ext cx="3383280" cy="272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Frustration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Low self-esteem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Trust issues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Poor academic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suicide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Bullying others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10" y="557453"/>
            <a:ext cx="4284952" cy="482631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  <a:softEdge rad="76200"/>
          </a:effectLst>
        </p:spPr>
      </p:pic>
      <p:sp>
        <p:nvSpPr>
          <p:cNvPr id="8" name="TextBox 7"/>
          <p:cNvSpPr txBox="1"/>
          <p:nvPr/>
        </p:nvSpPr>
        <p:spPr>
          <a:xfrm>
            <a:off x="2793076" y="5214486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  <a:hlinkClick r:id="rId3"/>
              </a:rPr>
              <a:t>Rebecca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  <a:hlinkClick r:id="rId3"/>
              </a:rPr>
              <a:t>Sedwick's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  <a:hlinkClick r:id="rId3"/>
              </a:rPr>
              <a:t> Story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3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93" y="438099"/>
            <a:ext cx="10396882" cy="1151965"/>
          </a:xfrm>
        </p:spPr>
        <p:txBody>
          <a:bodyPr/>
          <a:lstStyle/>
          <a:p>
            <a:r>
              <a:rPr lang="en-US" dirty="0"/>
              <a:t>Why is it so hurtful?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571" y="3357364"/>
            <a:ext cx="3310128" cy="576262"/>
          </a:xfrm>
        </p:spPr>
        <p:txBody>
          <a:bodyPr/>
          <a:lstStyle/>
          <a:p>
            <a:r>
              <a:rPr lang="en-US" dirty="0"/>
              <a:t>Permanence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445263" y="3933626"/>
            <a:ext cx="3628744" cy="985299"/>
          </a:xfrm>
        </p:spPr>
        <p:txBody>
          <a:bodyPr>
            <a:noAutofit/>
          </a:bodyPr>
          <a:lstStyle/>
          <a:p>
            <a:r>
              <a:rPr lang="en-US" sz="16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of the insults, comments, and images can now be preserved by the person being bullied or by others.  Harm can be re-inflicted with each reading or viewing.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91524" y="1507672"/>
            <a:ext cx="3310128" cy="576262"/>
          </a:xfrm>
        </p:spPr>
        <p:txBody>
          <a:bodyPr/>
          <a:lstStyle/>
          <a:p>
            <a:r>
              <a:rPr lang="en-US" dirty="0"/>
              <a:t>Audience Size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347517" y="2083934"/>
            <a:ext cx="3310128" cy="985300"/>
          </a:xfrm>
        </p:spPr>
        <p:txBody>
          <a:bodyPr>
            <a:noAutofit/>
          </a:bodyPr>
          <a:lstStyle/>
          <a:p>
            <a:r>
              <a:rPr lang="en-US" sz="16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size of the audience capable of viewing or accessing the damaging material increases the victim's humiliation.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31155" y="3357364"/>
            <a:ext cx="3310128" cy="576262"/>
          </a:xfrm>
        </p:spPr>
        <p:txBody>
          <a:bodyPr/>
          <a:lstStyle/>
          <a:p>
            <a:r>
              <a:rPr lang="en-US" dirty="0"/>
              <a:t>familiarity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31155" y="3933626"/>
            <a:ext cx="3310128" cy="985302"/>
          </a:xfrm>
        </p:spPr>
        <p:txBody>
          <a:bodyPr>
            <a:noAutofit/>
          </a:bodyPr>
          <a:lstStyle/>
          <a:p>
            <a:r>
              <a:rPr lang="en-US" sz="16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teens are friends with or know their cyberbully.  This increases the potential for embarrassment and humiliation.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85801" y="1507672"/>
            <a:ext cx="33101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Social networking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373223" y="2083934"/>
            <a:ext cx="3778897" cy="988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variety of social networking sites allow cyberbullies to engage in campaigns against a particular person.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7815434" y="2083934"/>
            <a:ext cx="3541571" cy="98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speed at which harmful messages can reach large audiences plays a major part in making cyberbullying so damaging to the targets.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7884540" y="1507672"/>
            <a:ext cx="33101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speed</a:t>
            </a:r>
          </a:p>
        </p:txBody>
      </p:sp>
      <p:pic>
        <p:nvPicPr>
          <p:cNvPr id="17" name="Picture 16" descr="&lt;strong&gt;hurtful&lt;/strong&gt; | Real Talk! | Pintere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63" y="3357364"/>
            <a:ext cx="2714436" cy="30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300942"/>
          </a:xfrm>
        </p:spPr>
        <p:txBody>
          <a:bodyPr/>
          <a:lstStyle/>
          <a:p>
            <a:r>
              <a:rPr lang="en-US" dirty="0"/>
              <a:t>How to help prevent cyberbullying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210288"/>
            <a:ext cx="6345301" cy="236248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all communication with cyberbullies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forward any messages, comments, etc. to your peers that involve cyberbullying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Always report </a:t>
            </a:r>
            <a:r>
              <a:rPr lang="en-US" sz="2000" u="sng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cyberbullying to an adult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mindful of the damages and consequences of cyberbullying in order to help yourself and others</a:t>
            </a:r>
          </a:p>
        </p:txBody>
      </p:sp>
      <p:pic>
        <p:nvPicPr>
          <p:cNvPr id="5" name="Picture 4" descr="&lt;strong&gt;Stop&lt;/strong&gt; &lt;strong&gt;Cyberbullying&lt;/strong&gt;! | commitment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2" y="580814"/>
            <a:ext cx="4526453" cy="47892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966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4705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Cyberbullying Awareness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08398"/>
            <a:ext cx="10394707" cy="1639614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How do we escape? Cyber-bullying Awareness Video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“&lt;strong&gt;Say&lt;/strong&gt; &lt;strong&gt;it to my&lt;/strong&gt; &lt;strong&gt;face&lt;/strong&gt; &lt;strong&gt;not&lt;/strong&gt; through you &lt;strong&gt;status&lt;/strong&gt;!”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10026" r="3814"/>
          <a:stretch/>
        </p:blipFill>
        <p:spPr>
          <a:xfrm>
            <a:off x="984582" y="2009557"/>
            <a:ext cx="9797142" cy="3301190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321609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vid's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8" y="2845836"/>
            <a:ext cx="5460486" cy="261870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137301"/>
            <a:ext cx="6011441" cy="982372"/>
          </a:xfrm>
        </p:spPr>
        <p:txBody>
          <a:bodyPr>
            <a:normAutofit/>
          </a:bodyPr>
          <a:lstStyle/>
          <a:p>
            <a:r>
              <a:rPr lang="en-US" sz="5000" dirty="0"/>
              <a:t>DAVID’S LAW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11" y="1212979"/>
            <a:ext cx="6011440" cy="3265713"/>
          </a:xfrm>
        </p:spPr>
        <p:txBody>
          <a:bodyPr>
            <a:normAutofit/>
          </a:bodyPr>
          <a:lstStyle/>
          <a:p>
            <a:r>
              <a:rPr lang="en-US" cap="none" dirty="0"/>
              <a:t>David </a:t>
            </a:r>
            <a:r>
              <a:rPr lang="en-US" cap="none" dirty="0" err="1"/>
              <a:t>Molak</a:t>
            </a:r>
            <a:r>
              <a:rPr lang="en-US" b="1" cap="none" dirty="0"/>
              <a:t> </a:t>
            </a:r>
            <a:r>
              <a:rPr lang="en-US" cap="none" dirty="0"/>
              <a:t>had been harassed online by classmates who mocked his appearance and threatened physical violence. After months of cyberbullying, the 16-year-old</a:t>
            </a:r>
            <a:r>
              <a:rPr lang="en-US" b="1" cap="none" dirty="0"/>
              <a:t> </a:t>
            </a:r>
            <a:r>
              <a:rPr lang="en-US" cap="none" dirty="0"/>
              <a:t>Alamo Heights High School student took his own life in January 2016.</a:t>
            </a:r>
          </a:p>
          <a:p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821" y="4662784"/>
            <a:ext cx="2958839" cy="1558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2890" y="249268"/>
            <a:ext cx="557572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His parents created David’s Legacy, a foundation aimed at raising awareness about cyberbullying and suicide. And now the San Antonio family is working with a state senator on a bill to make cyberbullying a crime in Texas when it leads to injury or suicide and the victim is a minor.</a:t>
            </a: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dirty="0"/>
              <a:t>The bill classifies cyberbullying as a </a:t>
            </a:r>
            <a:r>
              <a:rPr lang="en-US" u="sng" dirty="0"/>
              <a:t>misdemeanor</a:t>
            </a:r>
            <a:r>
              <a:rPr lang="en-US" dirty="0"/>
              <a:t>, allows courts to issue subpoenas to </a:t>
            </a:r>
            <a:r>
              <a:rPr lang="en-US" u="sng" dirty="0"/>
              <a:t>unmask people who</a:t>
            </a:r>
            <a:r>
              <a:rPr lang="en-US" b="1" u="sng" dirty="0"/>
              <a:t> </a:t>
            </a:r>
            <a:r>
              <a:rPr lang="en-US" u="sng" dirty="0"/>
              <a:t>anonymously harass minors online </a:t>
            </a:r>
            <a:r>
              <a:rPr lang="en-US" dirty="0"/>
              <a:t>and </a:t>
            </a:r>
            <a:r>
              <a:rPr lang="en-US" u="sng" dirty="0"/>
              <a:t>requires public schools to report and intervene in any suspected cyberbullying cases</a:t>
            </a:r>
            <a:r>
              <a:rPr lang="en-US" dirty="0"/>
              <a:t>. 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***It also allows victims to sue cyberbullies’ parents if the parents could have intervened but didn't.</a:t>
            </a:r>
          </a:p>
        </p:txBody>
      </p:sp>
    </p:spTree>
    <p:extLst>
      <p:ext uri="{BB962C8B-B14F-4D97-AF65-F5344CB8AC3E}">
        <p14:creationId xmlns:p14="http://schemas.microsoft.com/office/powerpoint/2010/main" val="39875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EFL SMARTblog: Should &lt;strong&gt;parents&lt;/strong&gt; follow their children on ...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9249" cy="5859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85" y="251583"/>
            <a:ext cx="6345302" cy="840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/>
              <a:t>PARENTS</a:t>
            </a:r>
            <a:r>
              <a:rPr lang="en-US" sz="5500" dirty="0"/>
              <a:t>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385" y="3526971"/>
            <a:ext cx="11121631" cy="210837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/>
              <a:t>Get involved in your student’s cyberspace activities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/>
              <a:t>Open an account wherever your child has an account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/>
              <a:t>Know all of your child’s passwords in order to have access to </a:t>
            </a:r>
            <a:r>
              <a:rPr lang="en-US" sz="2000" u="sng" cap="none" dirty="0"/>
              <a:t>ALL</a:t>
            </a:r>
            <a:r>
              <a:rPr lang="en-US" sz="2000" cap="none" dirty="0"/>
              <a:t> of your child’s accounts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/>
              <a:t>Check your student’s social media accounts </a:t>
            </a:r>
            <a:r>
              <a:rPr lang="en-US" sz="2000" u="sng" cap="none" dirty="0"/>
              <a:t>Daily/Weekly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cap="none" dirty="0"/>
              <a:t>Don’t forget text messaging!   </a:t>
            </a:r>
          </a:p>
        </p:txBody>
      </p:sp>
    </p:spTree>
    <p:extLst>
      <p:ext uri="{BB962C8B-B14F-4D97-AF65-F5344CB8AC3E}">
        <p14:creationId xmlns:p14="http://schemas.microsoft.com/office/powerpoint/2010/main" val="914237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4118</TotalTime>
  <Words>690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CYBERBULLYING</vt:lpstr>
      <vt:lpstr>What is cyberbullying?</vt:lpstr>
      <vt:lpstr>Cyberbullying tactics</vt:lpstr>
      <vt:lpstr>What are the effects of cyberbullying?</vt:lpstr>
      <vt:lpstr>Why is it so hurtful?</vt:lpstr>
      <vt:lpstr>How to help prevent cyberbullying</vt:lpstr>
      <vt:lpstr>Cyberbullying Awareness</vt:lpstr>
      <vt:lpstr>DAVID’S LAW</vt:lpstr>
      <vt:lpstr>PARENTS…</vt:lpstr>
      <vt:lpstr>Monitoring Activity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subject/>
  <dc:creator/>
  <cp:keywords/>
  <dc:description/>
  <cp:lastModifiedBy>Ryan P. Mcelhany</cp:lastModifiedBy>
  <cp:revision>29</cp:revision>
  <dcterms:created xsi:type="dcterms:W3CDTF">2017-09-29T20:20:23Z</dcterms:created>
  <dcterms:modified xsi:type="dcterms:W3CDTF">2020-05-25T22:29:22Z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