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7"/>
  </p:notesMasterIdLst>
  <p:handoutMasterIdLst>
    <p:handoutMasterId r:id="rId38"/>
  </p:handoutMasterIdLst>
  <p:sldIdLst>
    <p:sldId id="257" r:id="rId3"/>
    <p:sldId id="275" r:id="rId4"/>
    <p:sldId id="307" r:id="rId5"/>
    <p:sldId id="306" r:id="rId6"/>
    <p:sldId id="308" r:id="rId7"/>
    <p:sldId id="309" r:id="rId8"/>
    <p:sldId id="276" r:id="rId9"/>
    <p:sldId id="289" r:id="rId10"/>
    <p:sldId id="302" r:id="rId11"/>
    <p:sldId id="277" r:id="rId12"/>
    <p:sldId id="287" r:id="rId13"/>
    <p:sldId id="278" r:id="rId14"/>
    <p:sldId id="281" r:id="rId15"/>
    <p:sldId id="279" r:id="rId16"/>
    <p:sldId id="292" r:id="rId17"/>
    <p:sldId id="293" r:id="rId18"/>
    <p:sldId id="291" r:id="rId19"/>
    <p:sldId id="280" r:id="rId20"/>
    <p:sldId id="283" r:id="rId21"/>
    <p:sldId id="284" r:id="rId22"/>
    <p:sldId id="282" r:id="rId23"/>
    <p:sldId id="290" r:id="rId24"/>
    <p:sldId id="286" r:id="rId25"/>
    <p:sldId id="285" r:id="rId26"/>
    <p:sldId id="288" r:id="rId27"/>
    <p:sldId id="294" r:id="rId28"/>
    <p:sldId id="296" r:id="rId29"/>
    <p:sldId id="298" r:id="rId30"/>
    <p:sldId id="295" r:id="rId31"/>
    <p:sldId id="297" r:id="rId32"/>
    <p:sldId id="299" r:id="rId33"/>
    <p:sldId id="301" r:id="rId34"/>
    <p:sldId id="303" r:id="rId35"/>
    <p:sldId id="30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p:cViewPr varScale="1">
        <p:scale>
          <a:sx n="128" d="100"/>
          <a:sy n="128" d="100"/>
        </p:scale>
        <p:origin x="384" y="17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5/10/20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5/10/20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20" name="Text Placeholder 16"/>
          <p:cNvSpPr>
            <a:spLocks noGrp="1"/>
          </p:cNvSpPr>
          <p:nvPr>
            <p:ph type="body" sz="quarter" idx="16"/>
          </p:nvPr>
        </p:nvSpPr>
        <p:spPr>
          <a:xfrm>
            <a:off x="5566714"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8593D-7C47-471E-A8DF-97AC4FFD13F5}" type="datetimeFigureOut">
              <a:rPr lang="en-US" smtClean="0"/>
              <a:t>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8593D-7C47-471E-A8DF-97AC4FFD13F5}" type="datetimeFigureOut">
              <a:rPr lang="en-US" smtClean="0"/>
              <a:t>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8593D-7C47-471E-A8DF-97AC4FFD13F5}" type="datetimeFigureOut">
              <a:rPr lang="en-US" smtClean="0"/>
              <a:t>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C8593D-7C47-471E-A8DF-97AC4FFD13F5}" type="datetimeFigureOut">
              <a:rPr lang="en-US" smtClean="0"/>
              <a:t>5/10/20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5/10/20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C8593D-7C47-471E-A8DF-97AC4FFD13F5}" type="datetimeFigureOut">
              <a:rPr lang="en-US" smtClean="0"/>
              <a:t>5/10/20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t>5/10/20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5/10/20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5/10/20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000">
                <a:solidFill>
                  <a:schemeClr val="tx1"/>
                </a:solidFill>
              </a:defRPr>
            </a:lvl1pPr>
          </a:lstStyle>
          <a:p>
            <a:fld id="{7FC8593D-7C47-471E-A8DF-97AC4FFD13F5}" type="datetimeFigureOut">
              <a:rPr lang="en-US" smtClean="0"/>
              <a:pPr/>
              <a:t>5/10/20</a:t>
            </a:fld>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000">
                <a:solidFill>
                  <a:schemeClr val="tx1"/>
                </a:solidFill>
              </a:defRPr>
            </a:lvl1pPr>
          </a:lstStyle>
          <a:p>
            <a:fld id="{289D71E3-7D81-4C24-B9D8-6B108755C64C}" type="slidenum">
              <a:rPr lang="en-US" smtClean="0"/>
              <a:pPr/>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Life School</a:t>
            </a:r>
            <a:br>
              <a:rPr lang="en-US" dirty="0"/>
            </a:br>
            <a:r>
              <a:rPr lang="en-US" dirty="0"/>
              <a:t>Response to Intervention 101</a:t>
            </a:r>
          </a:p>
        </p:txBody>
      </p:sp>
      <p:sp>
        <p:nvSpPr>
          <p:cNvPr id="3" name="Subtitle 2"/>
          <p:cNvSpPr>
            <a:spLocks noGrp="1"/>
          </p:cNvSpPr>
          <p:nvPr>
            <p:ph type="subTitle" idx="1"/>
          </p:nvPr>
        </p:nvSpPr>
        <p:spPr>
          <a:xfrm>
            <a:off x="838200" y="2667000"/>
            <a:ext cx="7086600" cy="1219200"/>
          </a:xfrm>
        </p:spPr>
        <p:txBody>
          <a:bodyPr>
            <a:normAutofit/>
          </a:bodyPr>
          <a:lstStyle/>
          <a:p>
            <a:r>
              <a:rPr lang="en-US" sz="1600" dirty="0"/>
              <a:t>Stephanie Wolf, Special Education Manager</a:t>
            </a:r>
          </a:p>
          <a:p>
            <a:r>
              <a:rPr lang="en-US" sz="1600" dirty="0"/>
              <a:t>Kendra Mason, Mathematics Coordinator</a:t>
            </a:r>
          </a:p>
          <a:p>
            <a:r>
              <a:rPr lang="en-US" sz="1600" dirty="0"/>
              <a:t>Amanda Phillips, Reading/Language Arts Coordinator</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62000" y="609600"/>
            <a:ext cx="4389120" cy="795867"/>
          </a:xfrm>
        </p:spPr>
        <p:txBody>
          <a:bodyPr/>
          <a:lstStyle/>
          <a:p>
            <a:r>
              <a:rPr lang="en-US" dirty="0"/>
              <a:t>RTI is….</a:t>
            </a:r>
          </a:p>
        </p:txBody>
      </p:sp>
      <p:sp>
        <p:nvSpPr>
          <p:cNvPr id="8" name="Content Placeholder 7"/>
          <p:cNvSpPr>
            <a:spLocks noGrp="1"/>
          </p:cNvSpPr>
          <p:nvPr>
            <p:ph sz="half" idx="2"/>
          </p:nvPr>
        </p:nvSpPr>
        <p:spPr>
          <a:xfrm>
            <a:off x="762000" y="1454358"/>
            <a:ext cx="4389120" cy="3498642"/>
          </a:xfrm>
        </p:spPr>
        <p:txBody>
          <a:bodyPr/>
          <a:lstStyle/>
          <a:p>
            <a:r>
              <a:rPr lang="en-US" dirty="0"/>
              <a:t>An education support for all students</a:t>
            </a:r>
          </a:p>
          <a:p>
            <a:r>
              <a:rPr lang="en-US" altLang="en-US" dirty="0"/>
              <a:t>A standardized procedure that guides data collection, analysis, development of interventions, and </a:t>
            </a:r>
            <a:r>
              <a:rPr lang="en-US" altLang="en-US" u="sng" dirty="0"/>
              <a:t>monitoring of student progress</a:t>
            </a:r>
          </a:p>
          <a:p>
            <a:r>
              <a:rPr lang="en-US" altLang="en-US" dirty="0"/>
              <a:t>A structured problem-solving process with follow up (team leaders and teachers) so no student is left behind</a:t>
            </a:r>
          </a:p>
          <a:p>
            <a:endParaRPr lang="en-US" dirty="0"/>
          </a:p>
        </p:txBody>
      </p:sp>
      <p:sp>
        <p:nvSpPr>
          <p:cNvPr id="9" name="Text Placeholder 8"/>
          <p:cNvSpPr>
            <a:spLocks noGrp="1"/>
          </p:cNvSpPr>
          <p:nvPr>
            <p:ph type="body" sz="quarter" idx="3"/>
          </p:nvPr>
        </p:nvSpPr>
        <p:spPr>
          <a:xfrm>
            <a:off x="6281026" y="609599"/>
            <a:ext cx="4389120" cy="795867"/>
          </a:xfrm>
        </p:spPr>
        <p:txBody>
          <a:bodyPr/>
          <a:lstStyle/>
          <a:p>
            <a:r>
              <a:rPr lang="en-US" dirty="0"/>
              <a:t>RTI is not….</a:t>
            </a:r>
          </a:p>
        </p:txBody>
      </p:sp>
      <p:sp>
        <p:nvSpPr>
          <p:cNvPr id="10" name="Content Placeholder 9"/>
          <p:cNvSpPr>
            <a:spLocks noGrp="1"/>
          </p:cNvSpPr>
          <p:nvPr>
            <p:ph sz="quarter" idx="4"/>
          </p:nvPr>
        </p:nvSpPr>
        <p:spPr>
          <a:xfrm>
            <a:off x="6281026" y="1454358"/>
            <a:ext cx="4389120" cy="3498642"/>
          </a:xfrm>
        </p:spPr>
        <p:txBody>
          <a:bodyPr>
            <a:normAutofit lnSpcReduction="10000"/>
          </a:bodyPr>
          <a:lstStyle/>
          <a:p>
            <a:r>
              <a:rPr lang="en-US" dirty="0"/>
              <a:t>Only made available to students in need of an evaluation</a:t>
            </a:r>
          </a:p>
          <a:p>
            <a:r>
              <a:rPr lang="en-US" dirty="0"/>
              <a:t>A pathway to special education</a:t>
            </a:r>
          </a:p>
          <a:p>
            <a:r>
              <a:rPr lang="en-US" dirty="0"/>
              <a:t>Limited to a specific duration of time (the student has been in RTI already for a semester/year/</a:t>
            </a:r>
            <a:r>
              <a:rPr lang="en-US" dirty="0" err="1"/>
              <a:t>etc</a:t>
            </a:r>
            <a:r>
              <a:rPr lang="en-US" dirty="0"/>
              <a:t> and now needs…)</a:t>
            </a:r>
          </a:p>
          <a:p>
            <a:r>
              <a:rPr lang="en-US" dirty="0"/>
              <a:t>An unstructured system that documents student progress on many different skills with lots of attempted interventions</a:t>
            </a:r>
          </a:p>
        </p:txBody>
      </p:sp>
    </p:spTree>
    <p:extLst>
      <p:ext uri="{BB962C8B-B14F-4D97-AF65-F5344CB8AC3E}">
        <p14:creationId xmlns:p14="http://schemas.microsoft.com/office/powerpoint/2010/main" val="228369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3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0"/>
            <a:ext cx="8763000" cy="1143000"/>
          </a:xfrm>
        </p:spPr>
        <p:txBody>
          <a:bodyPr>
            <a:noAutofit/>
          </a:bodyPr>
          <a:lstStyle/>
          <a:p>
            <a:pPr algn="ctr"/>
            <a:r>
              <a:rPr lang="en-US" sz="6000" dirty="0"/>
              <a:t>The Paradigm Shift</a:t>
            </a:r>
            <a:endParaRPr lang="en-US" sz="5500" dirty="0"/>
          </a:p>
        </p:txBody>
      </p:sp>
    </p:spTree>
    <p:extLst>
      <p:ext uri="{BB962C8B-B14F-4D97-AF65-F5344CB8AC3E}">
        <p14:creationId xmlns:p14="http://schemas.microsoft.com/office/powerpoint/2010/main" val="2159839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457200"/>
            <a:ext cx="9144000" cy="5867400"/>
          </a:xfrm>
        </p:spPr>
        <p:txBody>
          <a:bodyPr>
            <a:noAutofit/>
          </a:bodyPr>
          <a:lstStyle/>
          <a:p>
            <a:pPr marL="0" indent="0" algn="ctr">
              <a:buNone/>
            </a:pPr>
            <a:r>
              <a:rPr lang="en-US" altLang="en-US" sz="2800" dirty="0">
                <a:latin typeface="Arial" panose="020B0604020202020204" pitchFamily="34" charset="0"/>
                <a:cs typeface="Arial" panose="020B0604020202020204" pitchFamily="34" charset="0"/>
              </a:rPr>
              <a:t>We are moving from…..</a:t>
            </a:r>
          </a:p>
          <a:p>
            <a:pPr marL="0" indent="0" algn="ctr">
              <a:lnSpc>
                <a:spcPct val="100000"/>
              </a:lnSpc>
              <a:spcBef>
                <a:spcPts val="0"/>
              </a:spcBef>
              <a:buNone/>
            </a:pPr>
            <a:br>
              <a:rPr lang="en-US" altLang="en-US" sz="2800"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ELIGIBILITY as the focus </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-Diagnose and Place-</a:t>
            </a:r>
          </a:p>
          <a:p>
            <a:pPr marL="0" indent="0" algn="ctr">
              <a:lnSpc>
                <a:spcPct val="100000"/>
              </a:lnSpc>
              <a:spcBef>
                <a:spcPts val="0"/>
              </a:spcBef>
              <a:buNone/>
            </a:pPr>
            <a:r>
              <a:rPr lang="en-US" altLang="en-US" sz="2800" dirty="0">
                <a:latin typeface="Arial" panose="020B0604020202020204" pitchFamily="34" charset="0"/>
                <a:cs typeface="Arial" panose="020B0604020202020204" pitchFamily="34" charset="0"/>
              </a:rPr>
              <a:t>-Get a Label-</a:t>
            </a:r>
          </a:p>
          <a:p>
            <a:pPr marL="0" indent="0" algn="ctr">
              <a:lnSpc>
                <a:spcPct val="100000"/>
              </a:lnSpc>
              <a:spcBef>
                <a:spcPts val="0"/>
              </a:spcBef>
              <a:buNone/>
            </a:pPr>
            <a:endParaRPr lang="en-US" altLang="en-US" sz="1200"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altLang="en-US" sz="5000" b="1" i="1" dirty="0">
                <a:latin typeface="Arial" panose="020B0604020202020204" pitchFamily="34" charset="0"/>
                <a:cs typeface="Arial" panose="020B0604020202020204" pitchFamily="34" charset="0"/>
              </a:rPr>
              <a:t>TO…</a:t>
            </a:r>
          </a:p>
          <a:p>
            <a:pPr marL="0" indent="0" algn="ctr">
              <a:lnSpc>
                <a:spcPct val="100000"/>
              </a:lnSpc>
              <a:spcBef>
                <a:spcPts val="0"/>
              </a:spcBef>
              <a:buNone/>
            </a:pPr>
            <a:br>
              <a:rPr lang="en-US" altLang="en-US" sz="2800"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OUTCOME as the focus</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-Problem Solving-</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-Collaboration-</a:t>
            </a:r>
          </a:p>
          <a:p>
            <a:pPr marL="0" indent="0" algn="ctr">
              <a:lnSpc>
                <a:spcPct val="100000"/>
              </a:lnSpc>
              <a:spcBef>
                <a:spcPts val="0"/>
              </a:spcBef>
              <a:buNone/>
            </a:pPr>
            <a:r>
              <a:rPr lang="en-US" sz="2800" dirty="0">
                <a:latin typeface="Arial" panose="020B0604020202020204" pitchFamily="34" charset="0"/>
                <a:cs typeface="Arial" panose="020B0604020202020204" pitchFamily="34" charset="0"/>
              </a:rPr>
              <a:t>-Documentation of Progress-</a:t>
            </a:r>
          </a:p>
        </p:txBody>
      </p:sp>
    </p:spTree>
    <p:extLst>
      <p:ext uri="{BB962C8B-B14F-4D97-AF65-F5344CB8AC3E}">
        <p14:creationId xmlns:p14="http://schemas.microsoft.com/office/powerpoint/2010/main" val="2370409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33400"/>
            <a:ext cx="6934200" cy="990600"/>
          </a:xfrm>
        </p:spPr>
        <p:txBody>
          <a:bodyPr>
            <a:normAutofit/>
          </a:bodyPr>
          <a:lstStyle/>
          <a:p>
            <a:r>
              <a:rPr lang="en-US" sz="6000" b="1" dirty="0"/>
              <a:t>THE RTI MODEL</a:t>
            </a:r>
          </a:p>
        </p:txBody>
      </p:sp>
      <p:pic>
        <p:nvPicPr>
          <p:cNvPr id="3074" name="Picture 2" descr="http://www.springisd.org/images/130-RTI%20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828800"/>
            <a:ext cx="5529022"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695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701674"/>
          </a:xfrm>
        </p:spPr>
        <p:txBody>
          <a:bodyPr/>
          <a:lstStyle/>
          <a:p>
            <a:r>
              <a:rPr lang="en-US" dirty="0"/>
              <a:t>The Multiple Tiers of RTI: The Team &amp; The Approach</a:t>
            </a:r>
          </a:p>
        </p:txBody>
      </p:sp>
      <p:sp>
        <p:nvSpPr>
          <p:cNvPr id="3" name="Content Placeholder 2"/>
          <p:cNvSpPr>
            <a:spLocks noGrp="1"/>
          </p:cNvSpPr>
          <p:nvPr>
            <p:ph idx="1"/>
          </p:nvPr>
        </p:nvSpPr>
        <p:spPr>
          <a:xfrm>
            <a:off x="1600200" y="1219200"/>
            <a:ext cx="9677400" cy="4084320"/>
          </a:xfrm>
        </p:spPr>
        <p:txBody>
          <a:bodyPr>
            <a:noAutofit/>
          </a:bodyPr>
          <a:lstStyle/>
          <a:p>
            <a:pPr marL="0" indent="0">
              <a:buNone/>
            </a:pPr>
            <a:r>
              <a:rPr lang="en-US" altLang="en-US" sz="2200" dirty="0">
                <a:solidFill>
                  <a:srgbClr val="FF0000"/>
                </a:solidFill>
              </a:rPr>
              <a:t>Tier 1 </a:t>
            </a:r>
            <a:r>
              <a:rPr lang="en-US" altLang="en-US" sz="2200" dirty="0">
                <a:solidFill>
                  <a:schemeClr val="tx2"/>
                </a:solidFill>
              </a:rPr>
              <a:t>- In consultation with one or two colleagues, teacher applies general, effective instruction strategies. (Core Curriculum, whole class, CHAMPS strategies)</a:t>
            </a:r>
          </a:p>
          <a:p>
            <a:pPr marL="0" indent="0">
              <a:buNone/>
            </a:pPr>
            <a:r>
              <a:rPr lang="en-US" altLang="en-US" sz="2200" dirty="0">
                <a:solidFill>
                  <a:srgbClr val="FF1919"/>
                </a:solidFill>
              </a:rPr>
              <a:t>Tier 2 </a:t>
            </a:r>
            <a:r>
              <a:rPr lang="en-US" altLang="en-US" sz="2200" dirty="0">
                <a:solidFill>
                  <a:schemeClr val="tx2"/>
                </a:solidFill>
              </a:rPr>
              <a:t>- In consultation with RTI team member(s), teacher tries more targeted evidence-based interventions such as online intervention programs, behavior plans, small groups with modified work, etc. Goal is to close academic gaps by providing strategic intervention a couple times a week.</a:t>
            </a:r>
          </a:p>
          <a:p>
            <a:pPr marL="0" indent="0">
              <a:buNone/>
            </a:pPr>
            <a:r>
              <a:rPr lang="en-US" altLang="en-US" sz="2200" dirty="0">
                <a:solidFill>
                  <a:srgbClr val="FF1919"/>
                </a:solidFill>
              </a:rPr>
              <a:t>Tier 3 </a:t>
            </a:r>
            <a:r>
              <a:rPr lang="en-US" altLang="en-US" sz="2200" dirty="0">
                <a:solidFill>
                  <a:schemeClr val="tx2"/>
                </a:solidFill>
              </a:rPr>
              <a:t>- Using full team support, teacher and others implement highly intensive, evidence-based interventions such as Positive Behavior Intervention Plan, intense intervention on specifically identified skills. The intensity level will increase. The goals is for the student to make growth with intense daily intervention to close academic gaps.</a:t>
            </a:r>
          </a:p>
          <a:p>
            <a:endParaRPr lang="en-US" sz="2200" dirty="0"/>
          </a:p>
        </p:txBody>
      </p:sp>
    </p:spTree>
    <p:extLst>
      <p:ext uri="{BB962C8B-B14F-4D97-AF65-F5344CB8AC3E}">
        <p14:creationId xmlns:p14="http://schemas.microsoft.com/office/powerpoint/2010/main" val="4010748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625474"/>
          </a:xfrm>
        </p:spPr>
        <p:txBody>
          <a:bodyPr/>
          <a:lstStyle/>
          <a:p>
            <a:r>
              <a:rPr lang="en-US" dirty="0"/>
              <a:t>What is Tier 1?</a:t>
            </a:r>
          </a:p>
        </p:txBody>
      </p:sp>
      <p:sp>
        <p:nvSpPr>
          <p:cNvPr id="3" name="Content Placeholder 2"/>
          <p:cNvSpPr>
            <a:spLocks noGrp="1"/>
          </p:cNvSpPr>
          <p:nvPr>
            <p:ph idx="1"/>
          </p:nvPr>
        </p:nvSpPr>
        <p:spPr>
          <a:xfrm>
            <a:off x="1524000" y="1219200"/>
            <a:ext cx="9144000" cy="4191000"/>
          </a:xfrm>
        </p:spPr>
        <p:txBody>
          <a:bodyPr>
            <a:noAutofit/>
          </a:bodyPr>
          <a:lstStyle/>
          <a:p>
            <a:r>
              <a:rPr lang="en-US" sz="2400" dirty="0"/>
              <a:t>Tier 1 is the foundation of the RTI Model. </a:t>
            </a:r>
          </a:p>
          <a:p>
            <a:r>
              <a:rPr lang="en-US" sz="2400" dirty="0"/>
              <a:t>Tier 1 should contain the largest number of students in each class. If Tier 1 is not implemented properly, the number of students in Tier 2 and Tier 3 will rise rapidly campus-wide and/or district-wide. </a:t>
            </a:r>
          </a:p>
          <a:p>
            <a:r>
              <a:rPr lang="en-US" sz="2400" dirty="0"/>
              <a:t>Powerful classroom instruction begins with the adoption and use of an evidence-based curriculum, but effective teachers do not simply teach such a program page-by-page in the same way for all students. Rather, they differentiate instruction, providing instruction designed to meet the specific needs of students in the class. </a:t>
            </a:r>
          </a:p>
        </p:txBody>
      </p:sp>
    </p:spTree>
    <p:extLst>
      <p:ext uri="{BB962C8B-B14F-4D97-AF65-F5344CB8AC3E}">
        <p14:creationId xmlns:p14="http://schemas.microsoft.com/office/powerpoint/2010/main" val="1024086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777874"/>
          </a:xfrm>
        </p:spPr>
        <p:txBody>
          <a:bodyPr/>
          <a:lstStyle/>
          <a:p>
            <a:r>
              <a:rPr lang="en-US" dirty="0"/>
              <a:t>Characteristics of Tier 1 Intervention</a:t>
            </a:r>
          </a:p>
        </p:txBody>
      </p:sp>
      <p:sp>
        <p:nvSpPr>
          <p:cNvPr id="3" name="Content Placeholder 2"/>
          <p:cNvSpPr>
            <a:spLocks noGrp="1"/>
          </p:cNvSpPr>
          <p:nvPr>
            <p:ph idx="1"/>
          </p:nvPr>
        </p:nvSpPr>
        <p:spPr>
          <a:xfrm>
            <a:off x="1524000" y="1447800"/>
            <a:ext cx="9144000" cy="3855720"/>
          </a:xfrm>
        </p:spPr>
        <p:txBody>
          <a:bodyPr/>
          <a:lstStyle/>
          <a:p>
            <a:r>
              <a:rPr lang="en-US" dirty="0"/>
              <a:t>High quality classroom instruction</a:t>
            </a:r>
          </a:p>
          <a:p>
            <a:r>
              <a:rPr lang="en-US" dirty="0"/>
              <a:t>Differentiation</a:t>
            </a:r>
          </a:p>
          <a:p>
            <a:r>
              <a:rPr lang="en-US" dirty="0"/>
              <a:t>Data-driven</a:t>
            </a:r>
          </a:p>
          <a:p>
            <a:r>
              <a:rPr lang="en-US" dirty="0"/>
              <a:t>Re-teaching and/or tutoring provided when needed</a:t>
            </a:r>
          </a:p>
          <a:p>
            <a:r>
              <a:rPr lang="en-US" dirty="0"/>
              <a:t>Informal &amp; formal assessment</a:t>
            </a:r>
          </a:p>
          <a:p>
            <a:r>
              <a:rPr lang="en-US" dirty="0"/>
              <a:t>Individual student progress is compared to whole class progress</a:t>
            </a:r>
          </a:p>
          <a:p>
            <a:r>
              <a:rPr lang="en-US" dirty="0"/>
              <a:t>Extended learning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41574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62000" y="609600"/>
            <a:ext cx="4389120" cy="795867"/>
          </a:xfrm>
        </p:spPr>
        <p:txBody>
          <a:bodyPr/>
          <a:lstStyle/>
          <a:p>
            <a:r>
              <a:rPr lang="en-US" dirty="0"/>
              <a:t>TIER 2</a:t>
            </a:r>
          </a:p>
        </p:txBody>
      </p:sp>
      <p:sp>
        <p:nvSpPr>
          <p:cNvPr id="8" name="Content Placeholder 7"/>
          <p:cNvSpPr>
            <a:spLocks noGrp="1"/>
          </p:cNvSpPr>
          <p:nvPr>
            <p:ph sz="half" idx="2"/>
          </p:nvPr>
        </p:nvSpPr>
        <p:spPr>
          <a:xfrm>
            <a:off x="762000" y="1454358"/>
            <a:ext cx="4389120" cy="3879642"/>
          </a:xfrm>
        </p:spPr>
        <p:txBody>
          <a:bodyPr>
            <a:normAutofit/>
          </a:bodyPr>
          <a:lstStyle/>
          <a:p>
            <a:r>
              <a:rPr lang="en-US" dirty="0"/>
              <a:t>Intervention provided in small groups</a:t>
            </a:r>
          </a:p>
          <a:p>
            <a:pPr lvl="1">
              <a:buFont typeface="Wingdings" panose="05000000000000000000" pitchFamily="2" charset="2"/>
              <a:buChar char="Ø"/>
            </a:pPr>
            <a:r>
              <a:rPr lang="en-US" dirty="0"/>
              <a:t>4-6 students in group</a:t>
            </a:r>
          </a:p>
          <a:p>
            <a:r>
              <a:rPr lang="en-US" altLang="en-US" dirty="0"/>
              <a:t>Intervention provided a couple times a week</a:t>
            </a:r>
          </a:p>
          <a:p>
            <a:pPr lvl="1">
              <a:buFont typeface="Wingdings" panose="05000000000000000000" pitchFamily="2" charset="2"/>
              <a:buChar char="Ø"/>
            </a:pPr>
            <a:r>
              <a:rPr lang="en-US" altLang="en-US" dirty="0"/>
              <a:t>2-3 times a week for 15-20 minutes</a:t>
            </a:r>
          </a:p>
          <a:p>
            <a:r>
              <a:rPr lang="en-US" altLang="en-US" dirty="0"/>
              <a:t>Intervention provided for 4-6 weeks</a:t>
            </a:r>
          </a:p>
          <a:p>
            <a:pPr lvl="1">
              <a:buFont typeface="Wingdings" panose="05000000000000000000" pitchFamily="2" charset="2"/>
              <a:buChar char="Ø"/>
            </a:pPr>
            <a:r>
              <a:rPr lang="en-US" altLang="en-US" dirty="0"/>
              <a:t>Progress is monitored &amp; reviewed to determine the effectiveness of intervention</a:t>
            </a:r>
          </a:p>
          <a:p>
            <a:endParaRPr lang="en-US" dirty="0"/>
          </a:p>
        </p:txBody>
      </p:sp>
      <p:sp>
        <p:nvSpPr>
          <p:cNvPr id="9" name="Text Placeholder 8"/>
          <p:cNvSpPr>
            <a:spLocks noGrp="1"/>
          </p:cNvSpPr>
          <p:nvPr>
            <p:ph type="body" sz="quarter" idx="3"/>
          </p:nvPr>
        </p:nvSpPr>
        <p:spPr>
          <a:xfrm>
            <a:off x="6281026" y="609599"/>
            <a:ext cx="4389120" cy="795867"/>
          </a:xfrm>
        </p:spPr>
        <p:txBody>
          <a:bodyPr/>
          <a:lstStyle/>
          <a:p>
            <a:r>
              <a:rPr lang="en-US" dirty="0"/>
              <a:t>TIER 3</a:t>
            </a:r>
          </a:p>
        </p:txBody>
      </p:sp>
      <p:sp>
        <p:nvSpPr>
          <p:cNvPr id="10" name="Content Placeholder 9"/>
          <p:cNvSpPr>
            <a:spLocks noGrp="1"/>
          </p:cNvSpPr>
          <p:nvPr>
            <p:ph sz="quarter" idx="4"/>
          </p:nvPr>
        </p:nvSpPr>
        <p:spPr>
          <a:xfrm>
            <a:off x="6281026" y="1454358"/>
            <a:ext cx="4389120" cy="3879642"/>
          </a:xfrm>
        </p:spPr>
        <p:txBody>
          <a:bodyPr>
            <a:normAutofit/>
          </a:bodyPr>
          <a:lstStyle/>
          <a:p>
            <a:r>
              <a:rPr lang="en-US" dirty="0"/>
              <a:t>Intervention provided in small groups</a:t>
            </a:r>
          </a:p>
          <a:p>
            <a:pPr lvl="1">
              <a:buFont typeface="Wingdings" panose="05000000000000000000" pitchFamily="2" charset="2"/>
              <a:buChar char="Ø"/>
            </a:pPr>
            <a:r>
              <a:rPr lang="en-US" dirty="0"/>
              <a:t>1-3 students </a:t>
            </a:r>
            <a:r>
              <a:rPr lang="en-US"/>
              <a:t>in group</a:t>
            </a:r>
            <a:endParaRPr lang="en-US" dirty="0"/>
          </a:p>
          <a:p>
            <a:r>
              <a:rPr lang="en-US" altLang="en-US" dirty="0"/>
              <a:t>Intervention provided daily </a:t>
            </a:r>
          </a:p>
          <a:p>
            <a:pPr lvl="1">
              <a:buFont typeface="Wingdings" panose="05000000000000000000" pitchFamily="2" charset="2"/>
              <a:buChar char="Ø"/>
            </a:pPr>
            <a:r>
              <a:rPr lang="en-US" altLang="en-US" dirty="0"/>
              <a:t>4-5 times a week for 20-30 minutes</a:t>
            </a:r>
          </a:p>
          <a:p>
            <a:r>
              <a:rPr lang="en-US" altLang="en-US" dirty="0"/>
              <a:t>Intervention provided for 4-6 weeks</a:t>
            </a:r>
          </a:p>
          <a:p>
            <a:pPr lvl="1">
              <a:buFont typeface="Wingdings" panose="05000000000000000000" pitchFamily="2" charset="2"/>
              <a:buChar char="Ø"/>
            </a:pPr>
            <a:r>
              <a:rPr lang="en-US" altLang="en-US" dirty="0"/>
              <a:t>Progress is monitored &amp; reviewed to determine the effectiveness of intervention plan &amp; need for evaluations</a:t>
            </a:r>
          </a:p>
        </p:txBody>
      </p:sp>
    </p:spTree>
    <p:extLst>
      <p:ext uri="{BB962C8B-B14F-4D97-AF65-F5344CB8AC3E}">
        <p14:creationId xmlns:p14="http://schemas.microsoft.com/office/powerpoint/2010/main" val="309943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1" dur="500"/>
                                        <p:tgtEl>
                                          <p:spTgt spid="8">
                                            <p:txEl>
                                              <p:pRg st="0" end="0"/>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9" dur="500"/>
                                        <p:tgtEl>
                                          <p:spTgt spid="8">
                                            <p:txEl>
                                              <p:pRg st="2" end="2"/>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7" dur="500"/>
                                        <p:tgtEl>
                                          <p:spTgt spid="8">
                                            <p:txEl>
                                              <p:pRg st="4" end="4"/>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randombar(horizontal)">
                                      <p:cBhvr>
                                        <p:cTn id="30" dur="5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5" dur="500"/>
                                        <p:tgtEl>
                                          <p:spTgt spid="9">
                                            <p:txEl>
                                              <p:pRg st="0" end="0"/>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8" dur="500"/>
                                        <p:tgtEl>
                                          <p:spTgt spid="10">
                                            <p:txEl>
                                              <p:pRg st="0" end="0"/>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41" dur="500"/>
                                        <p:tgtEl>
                                          <p:spTgt spid="10">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46" dur="500"/>
                                        <p:tgtEl>
                                          <p:spTgt spid="10">
                                            <p:txEl>
                                              <p:pRg st="2" end="2"/>
                                            </p:txEl>
                                          </p:spTgt>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49" dur="500"/>
                                        <p:tgtEl>
                                          <p:spTgt spid="10">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54" dur="500"/>
                                        <p:tgtEl>
                                          <p:spTgt spid="10">
                                            <p:txEl>
                                              <p:pRg st="4" end="4"/>
                                            </p:txEl>
                                          </p:spTgt>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5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uiExpand="1" build="p"/>
      <p:bldP spid="9" grpId="0" build="p"/>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930274"/>
          </a:xfrm>
        </p:spPr>
        <p:txBody>
          <a:bodyPr/>
          <a:lstStyle/>
          <a:p>
            <a:r>
              <a:rPr lang="en-US" dirty="0"/>
              <a:t>After 6 Weeks of Instruction</a:t>
            </a:r>
          </a:p>
        </p:txBody>
      </p:sp>
      <p:sp>
        <p:nvSpPr>
          <p:cNvPr id="4" name="Content Placeholder 3"/>
          <p:cNvSpPr>
            <a:spLocks noGrp="1"/>
          </p:cNvSpPr>
          <p:nvPr>
            <p:ph sz="half" idx="1"/>
          </p:nvPr>
        </p:nvSpPr>
        <p:spPr>
          <a:xfrm>
            <a:off x="990600" y="1676400"/>
            <a:ext cx="4922520" cy="3736975"/>
          </a:xfrm>
        </p:spPr>
        <p:txBody>
          <a:bodyPr>
            <a:normAutofit fontScale="92500" lnSpcReduction="20000"/>
          </a:bodyPr>
          <a:lstStyle/>
          <a:p>
            <a:pPr marL="0" indent="0">
              <a:lnSpc>
                <a:spcPct val="100000"/>
              </a:lnSpc>
              <a:spcBef>
                <a:spcPts val="0"/>
              </a:spcBef>
              <a:buNone/>
            </a:pPr>
            <a:r>
              <a:rPr lang="en-US" altLang="en-US" sz="1800" dirty="0">
                <a:latin typeface="Arial" panose="020B0604020202020204" pitchFamily="34" charset="0"/>
                <a:cs typeface="Arial" panose="020B0604020202020204" pitchFamily="34" charset="0"/>
              </a:rPr>
              <a:t>STEP 1- </a:t>
            </a:r>
            <a:r>
              <a:rPr lang="en-US" altLang="en-US" sz="2800" b="1" i="1" dirty="0">
                <a:latin typeface="Arial" panose="020B0604020202020204" pitchFamily="34" charset="0"/>
                <a:cs typeface="Arial" panose="020B0604020202020204" pitchFamily="34" charset="0"/>
              </a:rPr>
              <a:t>What Is The Problem?</a:t>
            </a:r>
          </a:p>
          <a:p>
            <a:pPr indent="0">
              <a:lnSpc>
                <a:spcPct val="100000"/>
              </a:lnSpc>
              <a:spcBef>
                <a:spcPts val="0"/>
              </a:spcBef>
              <a:buFontTx/>
              <a:buNone/>
            </a:pPr>
            <a:endParaRPr lang="en-US" altLang="en-US" dirty="0">
              <a:latin typeface="Arial" panose="020B0604020202020204" pitchFamily="34" charset="0"/>
              <a:cs typeface="Arial" panose="020B0604020202020204" pitchFamily="34" charset="0"/>
            </a:endParaRPr>
          </a:p>
          <a:p>
            <a:pPr indent="0">
              <a:lnSpc>
                <a:spcPct val="100000"/>
              </a:lnSpc>
              <a:spcBef>
                <a:spcPts val="0"/>
              </a:spcBef>
              <a:buFontTx/>
              <a:buNone/>
            </a:pPr>
            <a:r>
              <a:rPr lang="en-US" altLang="en-US" dirty="0">
                <a:latin typeface="Arial" panose="020B0604020202020204" pitchFamily="34" charset="0"/>
                <a:cs typeface="Arial" panose="020B0604020202020204" pitchFamily="34" charset="0"/>
              </a:rPr>
              <a:t>To identify a problem, you need to start with three pieces of data:</a:t>
            </a:r>
          </a:p>
          <a:p>
            <a:pPr indent="0">
              <a:lnSpc>
                <a:spcPct val="100000"/>
              </a:lnSpc>
              <a:spcBef>
                <a:spcPts val="0"/>
              </a:spcBef>
              <a:buFontTx/>
              <a:buNone/>
            </a:pPr>
            <a:endParaRPr lang="en-US" altLang="en-US" dirty="0">
              <a:latin typeface="Arial" panose="020B0604020202020204" pitchFamily="34" charset="0"/>
              <a:cs typeface="Arial" panose="020B0604020202020204" pitchFamily="34" charset="0"/>
            </a:endParaRPr>
          </a:p>
          <a:p>
            <a:pPr marL="685800" indent="-457200">
              <a:lnSpc>
                <a:spcPct val="100000"/>
              </a:lnSpc>
              <a:spcBef>
                <a:spcPts val="0"/>
              </a:spcBef>
              <a:buFont typeface="+mj-lt"/>
              <a:buAutoNum type="arabicPeriod"/>
            </a:pPr>
            <a:r>
              <a:rPr lang="en-US" altLang="en-US" dirty="0">
                <a:latin typeface="Arial" panose="020B0604020202020204" pitchFamily="34" charset="0"/>
                <a:cs typeface="Arial" panose="020B0604020202020204" pitchFamily="34" charset="0"/>
              </a:rPr>
              <a:t>Expected Level of Performance: what are the expectation of student performance</a:t>
            </a:r>
          </a:p>
          <a:p>
            <a:pPr marL="685800" indent="-457200">
              <a:lnSpc>
                <a:spcPct val="100000"/>
              </a:lnSpc>
              <a:spcBef>
                <a:spcPts val="0"/>
              </a:spcBef>
              <a:buFont typeface="+mj-lt"/>
              <a:buAutoNum type="arabicPeriod"/>
            </a:pPr>
            <a:r>
              <a:rPr lang="en-US" altLang="en-US" dirty="0">
                <a:latin typeface="Arial" panose="020B0604020202020204" pitchFamily="34" charset="0"/>
                <a:cs typeface="Arial" panose="020B0604020202020204" pitchFamily="34" charset="0"/>
              </a:rPr>
              <a:t>Student Level of Performance: what is the students actual performance </a:t>
            </a:r>
          </a:p>
          <a:p>
            <a:pPr marL="685800" indent="-457200">
              <a:lnSpc>
                <a:spcPct val="100000"/>
              </a:lnSpc>
              <a:spcBef>
                <a:spcPts val="0"/>
              </a:spcBef>
              <a:buFont typeface="+mj-lt"/>
              <a:buAutoNum type="arabicPeriod"/>
            </a:pPr>
            <a:r>
              <a:rPr lang="en-US" altLang="en-US" dirty="0">
                <a:latin typeface="Arial" panose="020B0604020202020204" pitchFamily="34" charset="0"/>
                <a:cs typeface="Arial" panose="020B0604020202020204" pitchFamily="34" charset="0"/>
              </a:rPr>
              <a:t>Peer Level of Performance: how does the student’s current performance compare to their peers</a:t>
            </a:r>
          </a:p>
          <a:p>
            <a:pPr indent="0">
              <a:lnSpc>
                <a:spcPct val="100000"/>
              </a:lnSpc>
              <a:spcBef>
                <a:spcPts val="0"/>
              </a:spcBef>
            </a:pP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6278880" y="1676400"/>
            <a:ext cx="5303520" cy="3736975"/>
          </a:xfrm>
        </p:spPr>
        <p:txBody>
          <a:bodyPr>
            <a:normAutofit fontScale="92500" lnSpcReduction="20000"/>
          </a:bodyPr>
          <a:lstStyle/>
          <a:p>
            <a:pPr marL="0" indent="0">
              <a:lnSpc>
                <a:spcPct val="110000"/>
              </a:lnSpc>
              <a:spcBef>
                <a:spcPts val="0"/>
              </a:spcBef>
              <a:buNone/>
            </a:pPr>
            <a:r>
              <a:rPr lang="en-US" altLang="en-US" sz="1800" dirty="0">
                <a:latin typeface="Arial" panose="020B0604020202020204" pitchFamily="34" charset="0"/>
                <a:cs typeface="Arial" panose="020B0604020202020204" pitchFamily="34" charset="0"/>
              </a:rPr>
              <a:t>STEP 2- </a:t>
            </a:r>
            <a:r>
              <a:rPr lang="en-US" altLang="en-US" sz="2800" b="1" i="1" dirty="0">
                <a:latin typeface="Arial" panose="020B0604020202020204" pitchFamily="34" charset="0"/>
                <a:cs typeface="Arial" panose="020B0604020202020204" pitchFamily="34" charset="0"/>
              </a:rPr>
              <a:t>Why Is It Occurring</a:t>
            </a:r>
            <a:r>
              <a:rPr lang="en-US" altLang="en-US" sz="2800" i="1" dirty="0">
                <a:latin typeface="Arial" panose="020B0604020202020204" pitchFamily="34" charset="0"/>
                <a:cs typeface="Arial" panose="020B0604020202020204" pitchFamily="34" charset="0"/>
              </a:rPr>
              <a:t>?</a:t>
            </a:r>
          </a:p>
          <a:p>
            <a:pPr marL="0" indent="0">
              <a:lnSpc>
                <a:spcPct val="110000"/>
              </a:lnSpc>
              <a:spcBef>
                <a:spcPts val="0"/>
              </a:spcBef>
              <a:buNone/>
            </a:pPr>
            <a:endParaRPr lang="en-US" altLang="en-US" sz="1800" dirty="0">
              <a:latin typeface="Arial" panose="020B0604020202020204" pitchFamily="34" charset="0"/>
              <a:cs typeface="Arial" panose="020B0604020202020204" pitchFamily="34" charset="0"/>
            </a:endParaRPr>
          </a:p>
          <a:p>
            <a:pPr marL="0" indent="0">
              <a:lnSpc>
                <a:spcPct val="110000"/>
              </a:lnSpc>
              <a:spcBef>
                <a:spcPts val="0"/>
              </a:spcBef>
              <a:buNone/>
            </a:pPr>
            <a:r>
              <a:rPr lang="en-US" altLang="en-US" sz="2000" dirty="0">
                <a:latin typeface="Arial" panose="020B0604020202020204" pitchFamily="34" charset="0"/>
                <a:cs typeface="Arial" panose="020B0604020202020204" pitchFamily="34" charset="0"/>
              </a:rPr>
              <a:t>Determine/Brainstorm with RTI team member why the student is not demonstrating the expected level of performance/behavior…does the student have gaps in their learning? </a:t>
            </a:r>
          </a:p>
          <a:p>
            <a:pPr marL="0" indent="0">
              <a:lnSpc>
                <a:spcPct val="110000"/>
              </a:lnSpc>
              <a:spcBef>
                <a:spcPts val="0"/>
              </a:spcBef>
              <a:buNone/>
            </a:pPr>
            <a:endParaRPr lang="en-US" altLang="en-US" sz="2000" dirty="0">
              <a:latin typeface="Arial" panose="020B0604020202020204" pitchFamily="34" charset="0"/>
              <a:cs typeface="Arial" panose="020B0604020202020204" pitchFamily="34" charset="0"/>
            </a:endParaRPr>
          </a:p>
          <a:p>
            <a:pPr marL="0" indent="0">
              <a:lnSpc>
                <a:spcPct val="110000"/>
              </a:lnSpc>
              <a:spcBef>
                <a:spcPts val="0"/>
              </a:spcBef>
              <a:buNone/>
            </a:pPr>
            <a:r>
              <a:rPr lang="en-US" altLang="en-US" sz="2000" dirty="0">
                <a:latin typeface="Arial" panose="020B0604020202020204" pitchFamily="34" charset="0"/>
                <a:cs typeface="Arial" panose="020B0604020202020204" pitchFamily="34" charset="0"/>
              </a:rPr>
              <a:t>Assessment data should be collected to validate your hypothesis; consider multiple data sources</a:t>
            </a:r>
            <a:r>
              <a:rPr lang="en-US" altLang="en-US" dirty="0">
                <a:latin typeface="Arial" panose="020B0604020202020204" pitchFamily="34" charset="0"/>
                <a:cs typeface="Arial" panose="020B0604020202020204" pitchFamily="34" charset="0"/>
              </a:rPr>
              <a:t>: use </a:t>
            </a:r>
            <a:r>
              <a:rPr lang="en-US" altLang="en-US" i="1" dirty="0">
                <a:solidFill>
                  <a:srgbClr val="0070C0"/>
                </a:solidFill>
                <a:latin typeface="Arial" panose="020B0604020202020204" pitchFamily="34" charset="0"/>
                <a:cs typeface="Arial" panose="020B0604020202020204" pitchFamily="34" charset="0"/>
              </a:rPr>
              <a:t>Data Indicator Spreadsheet</a:t>
            </a:r>
            <a:r>
              <a:rPr lang="en-US" altLang="en-US" i="1" dirty="0">
                <a:latin typeface="Arial" panose="020B0604020202020204" pitchFamily="34" charset="0"/>
                <a:cs typeface="Arial" panose="020B0604020202020204" pitchFamily="34" charset="0"/>
              </a:rPr>
              <a:t>.</a:t>
            </a:r>
          </a:p>
          <a:p>
            <a:pPr marL="0" indent="0">
              <a:lnSpc>
                <a:spcPct val="110000"/>
              </a:lnSpc>
              <a:spcBef>
                <a:spcPts val="0"/>
              </a:spcBef>
              <a:buNone/>
            </a:pPr>
            <a:endParaRPr lang="en-US" altLang="en-US" sz="2000" i="1" dirty="0">
              <a:latin typeface="Arial" panose="020B0604020202020204" pitchFamily="34" charset="0"/>
              <a:cs typeface="Arial" panose="020B0604020202020204" pitchFamily="34" charset="0"/>
            </a:endParaRPr>
          </a:p>
          <a:p>
            <a:pPr marL="0" indent="0">
              <a:lnSpc>
                <a:spcPct val="110000"/>
              </a:lnSpc>
              <a:spcBef>
                <a:spcPts val="0"/>
              </a:spcBef>
              <a:buNone/>
            </a:pPr>
            <a:r>
              <a:rPr lang="en-US" altLang="en-US" dirty="0">
                <a:latin typeface="Arial" panose="020B0604020202020204" pitchFamily="34" charset="0"/>
                <a:cs typeface="Arial" panose="020B0604020202020204" pitchFamily="34" charset="0"/>
              </a:rPr>
              <a:t>Review cumulative folder and submit a </a:t>
            </a:r>
            <a:r>
              <a:rPr lang="en-US" altLang="en-US" i="1" dirty="0">
                <a:solidFill>
                  <a:srgbClr val="0070C0"/>
                </a:solidFill>
                <a:latin typeface="Arial" panose="020B0604020202020204" pitchFamily="34" charset="0"/>
                <a:cs typeface="Arial" panose="020B0604020202020204" pitchFamily="34" charset="0"/>
              </a:rPr>
              <a:t>RTI Referral Form</a:t>
            </a:r>
            <a:r>
              <a:rPr lang="en-US" altLang="en-US" i="1" dirty="0">
                <a:latin typeface="Arial" panose="020B0604020202020204" pitchFamily="34" charset="0"/>
                <a:cs typeface="Arial" panose="020B0604020202020204" pitchFamily="34" charset="0"/>
              </a:rPr>
              <a:t>.</a:t>
            </a:r>
            <a:endParaRPr lang="en-US" altLang="en-US" sz="2000" dirty="0">
              <a:latin typeface="Arial" panose="020B0604020202020204" pitchFamily="34" charset="0"/>
              <a:cs typeface="Arial" panose="020B0604020202020204" pitchFamily="34" charset="0"/>
            </a:endParaRPr>
          </a:p>
          <a:p>
            <a:pPr marL="0" indent="0">
              <a:lnSpc>
                <a:spcPct val="110000"/>
              </a:lnSpc>
              <a:spcBef>
                <a:spcPts val="0"/>
              </a:spcBef>
              <a:buNone/>
            </a:pPr>
            <a:endParaRPr lang="en-US" altLang="en-US" sz="2000" i="1" dirty="0">
              <a:latin typeface="Arial" panose="020B0604020202020204" pitchFamily="34" charset="0"/>
              <a:cs typeface="Arial" panose="020B0604020202020204" pitchFamily="34" charset="0"/>
            </a:endParaRPr>
          </a:p>
          <a:p>
            <a:pPr>
              <a:lnSpc>
                <a:spcPct val="110000"/>
              </a:lnSpc>
              <a:spcBef>
                <a:spcPts val="0"/>
              </a:spcBef>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488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0" dur="500"/>
                                        <p:tgtEl>
                                          <p:spTgt spid="4">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3" dur="500"/>
                                        <p:tgtEl>
                                          <p:spTgt spid="4">
                                            <p:txEl>
                                              <p:pRg st="4" end="4"/>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6" dur="500"/>
                                        <p:tgtEl>
                                          <p:spTgt spid="4">
                                            <p:txEl>
                                              <p:pRg st="5" end="5"/>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randombar(horizontal)">
                                      <p:cBhvr>
                                        <p:cTn id="19" dur="500"/>
                                        <p:tgtEl>
                                          <p:spTgt spid="4">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4" dur="500"/>
                                        <p:tgtEl>
                                          <p:spTgt spid="5">
                                            <p:txEl>
                                              <p:pRg st="0" end="0"/>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0" dur="500"/>
                                        <p:tgtEl>
                                          <p:spTgt spid="5">
                                            <p:txEl>
                                              <p:pRg st="4" end="4"/>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533400"/>
            <a:ext cx="4343400" cy="990600"/>
          </a:xfrm>
        </p:spPr>
        <p:txBody>
          <a:bodyPr>
            <a:normAutofit fontScale="90000"/>
          </a:bodyPr>
          <a:lstStyle/>
          <a:p>
            <a:r>
              <a:rPr lang="en-US" b="1" dirty="0"/>
              <a:t>STOP &amp; CHECK</a:t>
            </a:r>
          </a:p>
        </p:txBody>
      </p:sp>
      <p:sp>
        <p:nvSpPr>
          <p:cNvPr id="3" name="Text Placeholder 2"/>
          <p:cNvSpPr>
            <a:spLocks noGrp="1"/>
          </p:cNvSpPr>
          <p:nvPr>
            <p:ph type="body" idx="1"/>
          </p:nvPr>
        </p:nvSpPr>
        <p:spPr>
          <a:xfrm>
            <a:off x="2743200" y="1676400"/>
            <a:ext cx="6629400" cy="1676400"/>
          </a:xfrm>
        </p:spPr>
        <p:txBody>
          <a:bodyPr>
            <a:normAutofit/>
          </a:bodyPr>
          <a:lstStyle/>
          <a:p>
            <a:pPr algn="ctr"/>
            <a:r>
              <a:rPr lang="en-US" altLang="en-US" sz="2800" dirty="0">
                <a:latin typeface="Arial" panose="020B0604020202020204" pitchFamily="34" charset="0"/>
                <a:cs typeface="Arial" panose="020B0604020202020204" pitchFamily="34" charset="0"/>
              </a:rPr>
              <a:t>When assessment indicates the majority of the class is deficient in any indicator, Tier 1 instruction is tailored to meet the needs of the class. </a:t>
            </a:r>
          </a:p>
          <a:p>
            <a:pPr algn="ct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046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5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8610600" cy="5486400"/>
          </a:xfrm>
          <a:prstGeom prst="rect">
            <a:avLst/>
          </a:prstGeom>
          <a:noFill/>
          <a:ln w="38100">
            <a:solidFill>
              <a:srgbClr val="C1655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176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854074"/>
          </a:xfrm>
        </p:spPr>
        <p:txBody>
          <a:bodyPr/>
          <a:lstStyle/>
          <a:p>
            <a:r>
              <a:rPr lang="en-US" dirty="0"/>
              <a:t>Begin Intervention &amp; Documentation</a:t>
            </a:r>
          </a:p>
        </p:txBody>
      </p:sp>
      <p:sp>
        <p:nvSpPr>
          <p:cNvPr id="3" name="Content Placeholder 2"/>
          <p:cNvSpPr>
            <a:spLocks noGrp="1"/>
          </p:cNvSpPr>
          <p:nvPr>
            <p:ph sz="half" idx="1"/>
          </p:nvPr>
        </p:nvSpPr>
        <p:spPr>
          <a:xfrm>
            <a:off x="685800" y="1524000"/>
            <a:ext cx="5227320" cy="3776345"/>
          </a:xfrm>
        </p:spPr>
        <p:txBody>
          <a:bodyPr>
            <a:normAutofit fontScale="70000" lnSpcReduction="20000"/>
          </a:bodyPr>
          <a:lstStyle/>
          <a:p>
            <a:pPr marL="0" indent="0">
              <a:lnSpc>
                <a:spcPct val="120000"/>
              </a:lnSpc>
              <a:spcBef>
                <a:spcPts val="0"/>
              </a:spcBef>
              <a:buNone/>
            </a:pPr>
            <a:r>
              <a:rPr lang="en-US" altLang="en-US" sz="1800" dirty="0">
                <a:latin typeface="Arial" panose="020B0604020202020204" pitchFamily="34" charset="0"/>
                <a:cs typeface="Arial" panose="020B0604020202020204" pitchFamily="34" charset="0"/>
              </a:rPr>
              <a:t>STEP 3- </a:t>
            </a:r>
            <a:r>
              <a:rPr lang="en-US" altLang="en-US" sz="3200" b="1" i="1" dirty="0">
                <a:latin typeface="Arial" panose="020B0604020202020204" pitchFamily="34" charset="0"/>
                <a:cs typeface="Arial" panose="020B0604020202020204" pitchFamily="34" charset="0"/>
              </a:rPr>
              <a:t>Intervention Design</a:t>
            </a:r>
          </a:p>
          <a:p>
            <a:pPr marL="0" indent="0">
              <a:lnSpc>
                <a:spcPct val="120000"/>
              </a:lnSpc>
              <a:spcBef>
                <a:spcPts val="0"/>
              </a:spcBef>
              <a:buNone/>
            </a:pPr>
            <a:endParaRPr lang="en-US" altLang="en-US" sz="3200" dirty="0">
              <a:latin typeface="Arial" panose="020B0604020202020204" pitchFamily="34" charset="0"/>
              <a:cs typeface="Arial" panose="020B0604020202020204" pitchFamily="34" charset="0"/>
            </a:endParaRPr>
          </a:p>
          <a:p>
            <a:pPr>
              <a:lnSpc>
                <a:spcPct val="120000"/>
              </a:lnSpc>
              <a:spcBef>
                <a:spcPts val="0"/>
              </a:spcBef>
            </a:pPr>
            <a:r>
              <a:rPr lang="en-US" altLang="en-US" sz="2800" dirty="0">
                <a:latin typeface="Arial" panose="020B0604020202020204" pitchFamily="34" charset="0"/>
                <a:cs typeface="Arial" panose="020B0604020202020204" pitchFamily="34" charset="0"/>
              </a:rPr>
              <a:t>What am I going to do?</a:t>
            </a:r>
          </a:p>
          <a:p>
            <a:pPr>
              <a:lnSpc>
                <a:spcPct val="120000"/>
              </a:lnSpc>
              <a:spcBef>
                <a:spcPts val="0"/>
              </a:spcBef>
            </a:pPr>
            <a:r>
              <a:rPr lang="en-US" altLang="en-US" sz="2800" dirty="0">
                <a:latin typeface="Arial" panose="020B0604020202020204" pitchFamily="34" charset="0"/>
                <a:cs typeface="Arial" panose="020B0604020202020204" pitchFamily="34" charset="0"/>
              </a:rPr>
              <a:t>Match intervention type and intensity to student, setting and problem</a:t>
            </a:r>
          </a:p>
          <a:p>
            <a:pPr>
              <a:lnSpc>
                <a:spcPct val="120000"/>
              </a:lnSpc>
              <a:spcBef>
                <a:spcPts val="0"/>
              </a:spcBef>
            </a:pPr>
            <a:r>
              <a:rPr lang="en-US" altLang="en-US" sz="2800" dirty="0">
                <a:latin typeface="Arial" panose="020B0604020202020204" pitchFamily="34" charset="0"/>
                <a:cs typeface="Arial" panose="020B0604020202020204" pitchFamily="34" charset="0"/>
              </a:rPr>
              <a:t>Intervention must focus on teaching replacement behavior</a:t>
            </a:r>
          </a:p>
          <a:p>
            <a:pPr>
              <a:lnSpc>
                <a:spcPct val="120000"/>
              </a:lnSpc>
              <a:spcBef>
                <a:spcPts val="0"/>
              </a:spcBef>
            </a:pPr>
            <a:r>
              <a:rPr lang="en-US" altLang="en-US" sz="2800" dirty="0">
                <a:latin typeface="Arial" panose="020B0604020202020204" pitchFamily="34" charset="0"/>
                <a:cs typeface="Arial" panose="020B0604020202020204" pitchFamily="34" charset="0"/>
              </a:rPr>
              <a:t>Complete observations of student behavior</a:t>
            </a:r>
          </a:p>
          <a:p>
            <a:pPr>
              <a:lnSpc>
                <a:spcPct val="120000"/>
              </a:lnSpc>
              <a:spcBef>
                <a:spcPts val="0"/>
              </a:spcBef>
            </a:pPr>
            <a:r>
              <a:rPr lang="en-US" altLang="en-US" sz="2800" dirty="0">
                <a:latin typeface="Arial" panose="020B0604020202020204" pitchFamily="34" charset="0"/>
                <a:cs typeface="Arial" panose="020B0604020202020204" pitchFamily="34" charset="0"/>
              </a:rPr>
              <a:t>Ensure first RTI meeting is scheduled</a:t>
            </a:r>
          </a:p>
          <a:p>
            <a:pPr>
              <a:lnSpc>
                <a:spcPct val="120000"/>
              </a:lnSpc>
              <a:spcBef>
                <a:spcPts val="0"/>
              </a:spcBef>
            </a:pP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278880" y="1524000"/>
            <a:ext cx="5074920" cy="3776345"/>
          </a:xfrm>
        </p:spPr>
        <p:txBody>
          <a:bodyPr>
            <a:normAutofit fontScale="70000" lnSpcReduction="20000"/>
          </a:bodyPr>
          <a:lstStyle/>
          <a:p>
            <a:pPr marL="0" indent="0">
              <a:buNone/>
            </a:pPr>
            <a:r>
              <a:rPr lang="en-US" sz="3400" b="1" dirty="0"/>
              <a:t>First RTI Meeting</a:t>
            </a:r>
          </a:p>
          <a:p>
            <a:pPr marL="0" indent="0">
              <a:buNone/>
            </a:pPr>
            <a:endParaRPr lang="en-US" sz="2800" dirty="0"/>
          </a:p>
          <a:p>
            <a:pPr marL="0" indent="0">
              <a:lnSpc>
                <a:spcPct val="120000"/>
              </a:lnSpc>
              <a:spcBef>
                <a:spcPts val="0"/>
              </a:spcBef>
            </a:pPr>
            <a:r>
              <a:rPr lang="en-US" altLang="en-US" sz="2800" dirty="0"/>
              <a:t>Bring the </a:t>
            </a:r>
            <a:r>
              <a:rPr lang="en-US" altLang="en-US" sz="2800" i="1" dirty="0">
                <a:solidFill>
                  <a:srgbClr val="0070C0"/>
                </a:solidFill>
              </a:rPr>
              <a:t>RTI Referral </a:t>
            </a:r>
            <a:r>
              <a:rPr lang="en-US" altLang="en-US" sz="2800" dirty="0"/>
              <a:t>&amp; your intervention design plan to the first RTI meeting</a:t>
            </a:r>
          </a:p>
          <a:p>
            <a:pPr marL="0" indent="0">
              <a:lnSpc>
                <a:spcPct val="120000"/>
              </a:lnSpc>
              <a:spcBef>
                <a:spcPts val="0"/>
              </a:spcBef>
            </a:pPr>
            <a:r>
              <a:rPr lang="en-US" altLang="en-US" sz="2800" dirty="0"/>
              <a:t>Monitor student progress with interventions for 4-6 weeks</a:t>
            </a:r>
          </a:p>
          <a:p>
            <a:pPr marL="0" indent="0">
              <a:lnSpc>
                <a:spcPct val="120000"/>
              </a:lnSpc>
              <a:spcBef>
                <a:spcPts val="0"/>
              </a:spcBef>
            </a:pPr>
            <a:r>
              <a:rPr lang="en-US" altLang="en-US" sz="2800" dirty="0">
                <a:latin typeface="Arial" panose="020B0604020202020204" pitchFamily="34" charset="0"/>
                <a:cs typeface="Arial" panose="020B0604020202020204" pitchFamily="34" charset="0"/>
              </a:rPr>
              <a:t>Complete </a:t>
            </a:r>
            <a:r>
              <a:rPr lang="en-US" altLang="en-US" sz="2800" i="1" dirty="0">
                <a:solidFill>
                  <a:srgbClr val="0070C0"/>
                </a:solidFill>
                <a:latin typeface="Arial" panose="020B0604020202020204" pitchFamily="34" charset="0"/>
                <a:cs typeface="Arial" panose="020B0604020202020204" pitchFamily="34" charset="0"/>
              </a:rPr>
              <a:t>RTI Meeting Summary </a:t>
            </a:r>
            <a:r>
              <a:rPr lang="en-US" altLang="en-US" sz="2800" dirty="0">
                <a:latin typeface="Arial" panose="020B0604020202020204" pitchFamily="34" charset="0"/>
                <a:cs typeface="Arial" panose="020B0604020202020204" pitchFamily="34" charset="0"/>
              </a:rPr>
              <a:t>in </a:t>
            </a:r>
            <a:r>
              <a:rPr lang="en-US" altLang="en-US" sz="2800" dirty="0" err="1">
                <a:latin typeface="Arial" panose="020B0604020202020204" pitchFamily="34" charset="0"/>
                <a:cs typeface="Arial" panose="020B0604020202020204" pitchFamily="34" charset="0"/>
              </a:rPr>
              <a:t>Eduphoria</a:t>
            </a:r>
            <a:r>
              <a:rPr lang="en-US" altLang="en-US" sz="2800" dirty="0">
                <a:latin typeface="Arial" panose="020B0604020202020204" pitchFamily="34" charset="0"/>
                <a:cs typeface="Arial" panose="020B0604020202020204" pitchFamily="34" charset="0"/>
              </a:rPr>
              <a:t> &amp; send copy home to parents</a:t>
            </a:r>
            <a:endParaRPr lang="en-US" altLang="en-US" sz="2800" i="1" dirty="0">
              <a:solidFill>
                <a:srgbClr val="0070C0"/>
              </a:solidFill>
              <a:latin typeface="Arial" panose="020B0604020202020204" pitchFamily="34" charset="0"/>
              <a:cs typeface="Arial" panose="020B0604020202020204" pitchFamily="34" charset="0"/>
            </a:endParaRPr>
          </a:p>
          <a:p>
            <a:pPr marL="0" indent="0">
              <a:lnSpc>
                <a:spcPct val="120000"/>
              </a:lnSpc>
              <a:spcBef>
                <a:spcPts val="0"/>
              </a:spcBef>
            </a:pPr>
            <a:r>
              <a:rPr lang="en-US" altLang="en-US" sz="2800" dirty="0">
                <a:latin typeface="Arial" panose="020B0604020202020204" pitchFamily="34" charset="0"/>
                <a:cs typeface="Arial" panose="020B0604020202020204" pitchFamily="34" charset="0"/>
              </a:rPr>
              <a:t>Document interventions and student progress on </a:t>
            </a:r>
            <a:r>
              <a:rPr lang="en-US" altLang="en-US" sz="2800" i="1" dirty="0">
                <a:solidFill>
                  <a:srgbClr val="0070C0"/>
                </a:solidFill>
                <a:latin typeface="Arial" panose="020B0604020202020204" pitchFamily="34" charset="0"/>
                <a:cs typeface="Arial" panose="020B0604020202020204" pitchFamily="34" charset="0"/>
              </a:rPr>
              <a:t>Intervention Log</a:t>
            </a:r>
            <a:r>
              <a:rPr lang="en-US" altLang="en-US" sz="2800" i="1" dirty="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until the next RTI meeting</a:t>
            </a:r>
          </a:p>
        </p:txBody>
      </p:sp>
    </p:spTree>
    <p:extLst>
      <p:ext uri="{BB962C8B-B14F-4D97-AF65-F5344CB8AC3E}">
        <p14:creationId xmlns:p14="http://schemas.microsoft.com/office/powerpoint/2010/main" val="3579646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7" dur="500"/>
                                        <p:tgtEl>
                                          <p:spTgt spid="4">
                                            <p:txEl>
                                              <p:pRg st="0" end="0"/>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0" dur="500"/>
                                        <p:tgtEl>
                                          <p:spTgt spid="4">
                                            <p:txEl>
                                              <p:pRg st="2" end="2"/>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3" dur="500"/>
                                        <p:tgtEl>
                                          <p:spTgt spid="4">
                                            <p:txEl>
                                              <p:pRg st="3" end="3"/>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6" dur="500"/>
                                        <p:tgtEl>
                                          <p:spTgt spid="4">
                                            <p:txEl>
                                              <p:pRg st="4" end="4"/>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854074"/>
          </a:xfrm>
        </p:spPr>
        <p:txBody>
          <a:bodyPr/>
          <a:lstStyle/>
          <a:p>
            <a:r>
              <a:rPr lang="en-US" dirty="0"/>
              <a:t>Review Progress-Follow Up RTI Meeting</a:t>
            </a:r>
          </a:p>
        </p:txBody>
      </p:sp>
      <p:sp>
        <p:nvSpPr>
          <p:cNvPr id="3" name="Content Placeholder 2"/>
          <p:cNvSpPr>
            <a:spLocks noGrp="1"/>
          </p:cNvSpPr>
          <p:nvPr>
            <p:ph sz="half" idx="1"/>
          </p:nvPr>
        </p:nvSpPr>
        <p:spPr>
          <a:xfrm>
            <a:off x="990600" y="1447800"/>
            <a:ext cx="4846320" cy="3852545"/>
          </a:xfrm>
        </p:spPr>
        <p:txBody>
          <a:bodyPr>
            <a:noAutofit/>
          </a:bodyPr>
          <a:lstStyle/>
          <a:p>
            <a:pPr>
              <a:lnSpc>
                <a:spcPct val="100000"/>
              </a:lnSpc>
              <a:spcBef>
                <a:spcPts val="0"/>
              </a:spcBef>
            </a:pPr>
            <a:r>
              <a:rPr lang="en-US" altLang="en-US" sz="2200" dirty="0"/>
              <a:t>Ensure follow up RTI meeting is schedule and gather needed documents for meeting </a:t>
            </a:r>
          </a:p>
          <a:p>
            <a:pPr lvl="1">
              <a:lnSpc>
                <a:spcPct val="100000"/>
              </a:lnSpc>
              <a:spcBef>
                <a:spcPts val="0"/>
              </a:spcBef>
              <a:buFont typeface="Wingdings" panose="05000000000000000000" pitchFamily="2" charset="2"/>
              <a:buChar char="Ø"/>
            </a:pPr>
            <a:r>
              <a:rPr lang="en-US" altLang="en-US" sz="1900" i="1" dirty="0">
                <a:solidFill>
                  <a:srgbClr val="0070C0"/>
                </a:solidFill>
              </a:rPr>
              <a:t>Intervention Log</a:t>
            </a:r>
            <a:endParaRPr lang="en-US" altLang="en-US" sz="1900" dirty="0"/>
          </a:p>
          <a:p>
            <a:pPr lvl="1">
              <a:lnSpc>
                <a:spcPct val="100000"/>
              </a:lnSpc>
              <a:spcBef>
                <a:spcPts val="0"/>
              </a:spcBef>
              <a:buFont typeface="Wingdings" panose="05000000000000000000" pitchFamily="2" charset="2"/>
              <a:buChar char="Ø"/>
            </a:pPr>
            <a:r>
              <a:rPr lang="en-US" altLang="en-US" sz="1900" dirty="0"/>
              <a:t>Test scores</a:t>
            </a:r>
          </a:p>
          <a:p>
            <a:pPr lvl="1">
              <a:lnSpc>
                <a:spcPct val="100000"/>
              </a:lnSpc>
              <a:spcBef>
                <a:spcPts val="0"/>
              </a:spcBef>
              <a:buFont typeface="Wingdings" panose="05000000000000000000" pitchFamily="2" charset="2"/>
              <a:buChar char="Ø"/>
            </a:pPr>
            <a:r>
              <a:rPr lang="en-US" altLang="en-US" sz="1900" dirty="0"/>
              <a:t>Grades</a:t>
            </a:r>
          </a:p>
          <a:p>
            <a:pPr lvl="1">
              <a:lnSpc>
                <a:spcPct val="100000"/>
              </a:lnSpc>
              <a:spcBef>
                <a:spcPts val="0"/>
              </a:spcBef>
              <a:buFont typeface="Wingdings" panose="05000000000000000000" pitchFamily="2" charset="2"/>
              <a:buChar char="Ø"/>
            </a:pPr>
            <a:r>
              <a:rPr lang="en-US" altLang="en-US" sz="1900" dirty="0"/>
              <a:t>Class work</a:t>
            </a:r>
          </a:p>
          <a:p>
            <a:pPr lvl="1">
              <a:lnSpc>
                <a:spcPct val="100000"/>
              </a:lnSpc>
              <a:spcBef>
                <a:spcPts val="0"/>
              </a:spcBef>
              <a:buFont typeface="Wingdings" panose="05000000000000000000" pitchFamily="2" charset="2"/>
              <a:buChar char="Ø"/>
            </a:pPr>
            <a:r>
              <a:rPr lang="en-US" altLang="en-US" sz="1900" dirty="0"/>
              <a:t>Etc.</a:t>
            </a:r>
          </a:p>
          <a:p>
            <a:pPr marL="0" indent="0">
              <a:lnSpc>
                <a:spcPct val="100000"/>
              </a:lnSpc>
              <a:spcBef>
                <a:spcPts val="0"/>
              </a:spcBef>
              <a:buNone/>
            </a:pPr>
            <a:endParaRPr lang="en-US" altLang="en-US" sz="1800" dirty="0"/>
          </a:p>
          <a:p>
            <a:pPr>
              <a:lnSpc>
                <a:spcPct val="100000"/>
              </a:lnSpc>
              <a:spcBef>
                <a:spcPts val="0"/>
              </a:spcBef>
            </a:pPr>
            <a:r>
              <a:rPr lang="en-US" altLang="en-US" sz="2200" dirty="0"/>
              <a:t>Ensure parents are communicated with regularly about their child’s intervention plan and progress</a:t>
            </a:r>
            <a:endParaRPr lang="en-US" sz="2200" dirty="0"/>
          </a:p>
        </p:txBody>
      </p:sp>
      <p:sp>
        <p:nvSpPr>
          <p:cNvPr id="4" name="Content Placeholder 3"/>
          <p:cNvSpPr>
            <a:spLocks noGrp="1"/>
          </p:cNvSpPr>
          <p:nvPr>
            <p:ph sz="half" idx="2"/>
          </p:nvPr>
        </p:nvSpPr>
        <p:spPr>
          <a:xfrm>
            <a:off x="6278880" y="1447800"/>
            <a:ext cx="4998720" cy="3852545"/>
          </a:xfrm>
        </p:spPr>
        <p:txBody>
          <a:bodyPr>
            <a:normAutofit fontScale="92500" lnSpcReduction="10000"/>
          </a:bodyPr>
          <a:lstStyle/>
          <a:p>
            <a:r>
              <a:rPr lang="en-US" altLang="en-US" dirty="0"/>
              <a:t>RTI Team will review student progress and consider some of the following options:</a:t>
            </a:r>
          </a:p>
          <a:p>
            <a:pPr lvl="1">
              <a:buFont typeface="Wingdings" panose="05000000000000000000" pitchFamily="2" charset="2"/>
              <a:buChar char="Ø"/>
            </a:pPr>
            <a:r>
              <a:rPr lang="en-US" altLang="en-US" dirty="0"/>
              <a:t>move the student up or down a tier</a:t>
            </a:r>
          </a:p>
          <a:p>
            <a:pPr lvl="1">
              <a:buFont typeface="Wingdings" panose="05000000000000000000" pitchFamily="2" charset="2"/>
              <a:buChar char="Ø"/>
            </a:pPr>
            <a:r>
              <a:rPr lang="en-US" altLang="en-US" dirty="0"/>
              <a:t>brainstorm additional interventions</a:t>
            </a:r>
          </a:p>
          <a:p>
            <a:pPr lvl="1">
              <a:buFont typeface="Wingdings" panose="05000000000000000000" pitchFamily="2" charset="2"/>
              <a:buChar char="Ø"/>
            </a:pPr>
            <a:r>
              <a:rPr lang="en-US" altLang="en-US" dirty="0"/>
              <a:t>make decision on testing. If the committee does not feel that full-educational testing needs to occur, then additional interventions will be generated.</a:t>
            </a:r>
          </a:p>
          <a:p>
            <a:pPr marL="0" indent="0">
              <a:lnSpc>
                <a:spcPct val="120000"/>
              </a:lnSpc>
              <a:spcBef>
                <a:spcPts val="0"/>
              </a:spcBef>
            </a:pPr>
            <a:r>
              <a:rPr lang="en-US" altLang="en-US" dirty="0">
                <a:latin typeface="Arial" panose="020B0604020202020204" pitchFamily="34" charset="0"/>
                <a:cs typeface="Arial" panose="020B0604020202020204" pitchFamily="34" charset="0"/>
              </a:rPr>
              <a:t>Complete </a:t>
            </a:r>
            <a:r>
              <a:rPr lang="en-US" altLang="en-US" i="1" dirty="0">
                <a:solidFill>
                  <a:srgbClr val="0070C0"/>
                </a:solidFill>
                <a:latin typeface="Arial" panose="020B0604020202020204" pitchFamily="34" charset="0"/>
                <a:cs typeface="Arial" panose="020B0604020202020204" pitchFamily="34" charset="0"/>
              </a:rPr>
              <a:t>RTI Meeting Summary </a:t>
            </a:r>
            <a:r>
              <a:rPr lang="en-US" altLang="en-US" dirty="0">
                <a:latin typeface="Arial" panose="020B0604020202020204" pitchFamily="34" charset="0"/>
                <a:cs typeface="Arial" panose="020B0604020202020204" pitchFamily="34" charset="0"/>
              </a:rPr>
              <a:t>in </a:t>
            </a:r>
            <a:r>
              <a:rPr lang="en-US" altLang="en-US" dirty="0" err="1">
                <a:latin typeface="Arial" panose="020B0604020202020204" pitchFamily="34" charset="0"/>
                <a:cs typeface="Arial" panose="020B0604020202020204" pitchFamily="34" charset="0"/>
              </a:rPr>
              <a:t>Eduphoria</a:t>
            </a:r>
            <a:r>
              <a:rPr lang="en-US" altLang="en-US" dirty="0">
                <a:latin typeface="Arial" panose="020B0604020202020204" pitchFamily="34" charset="0"/>
                <a:cs typeface="Arial" panose="020B0604020202020204" pitchFamily="34" charset="0"/>
              </a:rPr>
              <a:t> &amp; send copy home to parents</a:t>
            </a:r>
            <a:endParaRPr lang="en-US" altLang="en-US" i="1" dirty="0">
              <a:solidFill>
                <a:srgbClr val="0070C0"/>
              </a:solidFill>
              <a:latin typeface="Arial" panose="020B0604020202020204" pitchFamily="34" charset="0"/>
              <a:cs typeface="Arial" panose="020B0604020202020204" pitchFamily="34" charset="0"/>
            </a:endParaRPr>
          </a:p>
          <a:p>
            <a:pPr marL="0" indent="0">
              <a:lnSpc>
                <a:spcPct val="120000"/>
              </a:lnSpc>
              <a:spcBef>
                <a:spcPts val="0"/>
              </a:spcBef>
            </a:pPr>
            <a:r>
              <a:rPr lang="en-US" altLang="en-US" dirty="0">
                <a:latin typeface="Arial" panose="020B0604020202020204" pitchFamily="34" charset="0"/>
                <a:cs typeface="Arial" panose="020B0604020202020204" pitchFamily="34" charset="0"/>
              </a:rPr>
              <a:t>Document interventions and student progress on </a:t>
            </a:r>
            <a:r>
              <a:rPr lang="en-US" altLang="en-US" i="1" dirty="0">
                <a:solidFill>
                  <a:srgbClr val="0070C0"/>
                </a:solidFill>
                <a:latin typeface="Arial" panose="020B0604020202020204" pitchFamily="34" charset="0"/>
                <a:cs typeface="Arial" panose="020B0604020202020204" pitchFamily="34" charset="0"/>
              </a:rPr>
              <a:t>Intervention Log</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until the next RTI meeting</a:t>
            </a:r>
          </a:p>
          <a:p>
            <a:endParaRPr lang="en-US" dirty="0"/>
          </a:p>
        </p:txBody>
      </p:sp>
    </p:spTree>
    <p:extLst>
      <p:ext uri="{BB962C8B-B14F-4D97-AF65-F5344CB8AC3E}">
        <p14:creationId xmlns:p14="http://schemas.microsoft.com/office/powerpoint/2010/main" val="2808385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0" dur="500"/>
                                        <p:tgtEl>
                                          <p:spTgt spid="4">
                                            <p:txEl>
                                              <p:pRg st="0" end="0"/>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3" dur="500"/>
                                        <p:tgtEl>
                                          <p:spTgt spid="4">
                                            <p:txEl>
                                              <p:pRg st="1" end="1"/>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6" dur="500"/>
                                        <p:tgtEl>
                                          <p:spTgt spid="4">
                                            <p:txEl>
                                              <p:pRg st="2" end="2"/>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9" dur="500"/>
                                        <p:tgtEl>
                                          <p:spTgt spid="4">
                                            <p:txEl>
                                              <p:pRg st="3" end="3"/>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2" dur="500"/>
                                        <p:tgtEl>
                                          <p:spTgt spid="4">
                                            <p:txEl>
                                              <p:pRg st="4" end="4"/>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randombar(horizontal)">
                                      <p:cBhvr>
                                        <p:cTn id="4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777874"/>
          </a:xfrm>
        </p:spPr>
        <p:txBody>
          <a:bodyPr/>
          <a:lstStyle/>
          <a:p>
            <a:r>
              <a:rPr lang="en-US" dirty="0"/>
              <a:t>During RTI Meetings the Team Should….</a:t>
            </a:r>
          </a:p>
        </p:txBody>
      </p:sp>
      <p:sp>
        <p:nvSpPr>
          <p:cNvPr id="3" name="Content Placeholder 2"/>
          <p:cNvSpPr>
            <a:spLocks noGrp="1"/>
          </p:cNvSpPr>
          <p:nvPr>
            <p:ph idx="1"/>
          </p:nvPr>
        </p:nvSpPr>
        <p:spPr/>
        <p:txBody>
          <a:bodyPr>
            <a:normAutofit/>
          </a:bodyPr>
          <a:lstStyle/>
          <a:p>
            <a:r>
              <a:rPr lang="en-US" altLang="en-US" sz="2400" dirty="0">
                <a:solidFill>
                  <a:schemeClr val="tx2"/>
                </a:solidFill>
                <a:latin typeface="Arial" panose="020B0604020202020204" pitchFamily="34" charset="0"/>
                <a:cs typeface="Arial" panose="020B0604020202020204" pitchFamily="34" charset="0"/>
              </a:rPr>
              <a:t>T</a:t>
            </a:r>
            <a:r>
              <a:rPr lang="en-US" altLang="en-US" sz="2400" dirty="0">
                <a:latin typeface="Arial" panose="020B0604020202020204" pitchFamily="34" charset="0"/>
                <a:cs typeface="Arial" panose="020B0604020202020204" pitchFamily="34" charset="0"/>
              </a:rPr>
              <a:t>argeting the problem</a:t>
            </a:r>
          </a:p>
          <a:p>
            <a:r>
              <a:rPr lang="en-US" altLang="en-US" sz="2400" dirty="0">
                <a:latin typeface="Arial" panose="020B0604020202020204" pitchFamily="34" charset="0"/>
                <a:cs typeface="Arial" panose="020B0604020202020204" pitchFamily="34" charset="0"/>
              </a:rPr>
              <a:t> </a:t>
            </a:r>
            <a:r>
              <a:rPr lang="en-US" altLang="en-US" sz="2400" dirty="0">
                <a:solidFill>
                  <a:schemeClr val="tx2"/>
                </a:solidFill>
                <a:latin typeface="Arial" panose="020B0604020202020204" pitchFamily="34" charset="0"/>
                <a:cs typeface="Arial" panose="020B0604020202020204" pitchFamily="34" charset="0"/>
              </a:rPr>
              <a:t>A</a:t>
            </a:r>
            <a:r>
              <a:rPr lang="en-US" altLang="en-US" sz="2400" dirty="0">
                <a:latin typeface="Arial" panose="020B0604020202020204" pitchFamily="34" charset="0"/>
                <a:cs typeface="Arial" panose="020B0604020202020204" pitchFamily="34" charset="0"/>
              </a:rPr>
              <a:t>nalyzing the problem</a:t>
            </a:r>
          </a:p>
          <a:p>
            <a:r>
              <a:rPr lang="en-US" altLang="en-US" sz="2400" dirty="0">
                <a:latin typeface="Arial" panose="020B0604020202020204" pitchFamily="34" charset="0"/>
                <a:cs typeface="Arial" panose="020B0604020202020204" pitchFamily="34" charset="0"/>
              </a:rPr>
              <a:t> </a:t>
            </a:r>
            <a:r>
              <a:rPr lang="en-US" altLang="en-US" sz="2400" dirty="0">
                <a:solidFill>
                  <a:schemeClr val="tx2"/>
                </a:solidFill>
                <a:latin typeface="Arial" panose="020B0604020202020204" pitchFamily="34" charset="0"/>
                <a:cs typeface="Arial" panose="020B0604020202020204" pitchFamily="34" charset="0"/>
              </a:rPr>
              <a:t>B</a:t>
            </a:r>
            <a:r>
              <a:rPr lang="en-US" altLang="en-US" sz="2400" dirty="0">
                <a:latin typeface="Arial" panose="020B0604020202020204" pitchFamily="34" charset="0"/>
                <a:cs typeface="Arial" panose="020B0604020202020204" pitchFamily="34" charset="0"/>
              </a:rPr>
              <a:t>rainstorming alternative solutions</a:t>
            </a:r>
          </a:p>
          <a:p>
            <a:r>
              <a:rPr lang="en-US" altLang="en-US" sz="2400" dirty="0">
                <a:latin typeface="Arial" panose="020B0604020202020204" pitchFamily="34" charset="0"/>
                <a:cs typeface="Arial" panose="020B0604020202020204" pitchFamily="34" charset="0"/>
              </a:rPr>
              <a:t> </a:t>
            </a:r>
            <a:r>
              <a:rPr lang="en-US" altLang="en-US" sz="2400" dirty="0">
                <a:solidFill>
                  <a:schemeClr val="tx2"/>
                </a:solidFill>
                <a:latin typeface="Arial" panose="020B0604020202020204" pitchFamily="34" charset="0"/>
                <a:cs typeface="Arial" panose="020B0604020202020204" pitchFamily="34" charset="0"/>
              </a:rPr>
              <a:t>L</a:t>
            </a:r>
            <a:r>
              <a:rPr lang="en-US" altLang="en-US" sz="2400" dirty="0">
                <a:latin typeface="Arial" panose="020B0604020202020204" pitchFamily="34" charset="0"/>
                <a:cs typeface="Arial" panose="020B0604020202020204" pitchFamily="34" charset="0"/>
              </a:rPr>
              <a:t>aunching an intervention with fidelity</a:t>
            </a:r>
          </a:p>
          <a:p>
            <a:r>
              <a:rPr lang="en-US" altLang="en-US" sz="2400" dirty="0">
                <a:latin typeface="Arial" panose="020B0604020202020204" pitchFamily="34" charset="0"/>
                <a:cs typeface="Arial" panose="020B0604020202020204" pitchFamily="34" charset="0"/>
              </a:rPr>
              <a:t> </a:t>
            </a:r>
            <a:r>
              <a:rPr lang="en-US" altLang="en-US" sz="2400" dirty="0">
                <a:solidFill>
                  <a:schemeClr val="tx2"/>
                </a:solidFill>
                <a:latin typeface="Arial" panose="020B0604020202020204" pitchFamily="34" charset="0"/>
                <a:cs typeface="Arial" panose="020B0604020202020204" pitchFamily="34" charset="0"/>
              </a:rPr>
              <a:t>E</a:t>
            </a:r>
            <a:r>
              <a:rPr lang="en-US" altLang="en-US" sz="2400" dirty="0">
                <a:latin typeface="Arial" panose="020B0604020202020204" pitchFamily="34" charset="0"/>
                <a:cs typeface="Arial" panose="020B0604020202020204" pitchFamily="34" charset="0"/>
              </a:rPr>
              <a:t>valuating the effects of the intervention</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713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33400"/>
            <a:ext cx="6934200" cy="1828800"/>
          </a:xfrm>
        </p:spPr>
        <p:txBody>
          <a:bodyPr>
            <a:normAutofit/>
          </a:bodyPr>
          <a:lstStyle/>
          <a:p>
            <a:r>
              <a:rPr lang="en-US" sz="6000" b="1" dirty="0"/>
              <a:t>Progress Monitoring</a:t>
            </a:r>
          </a:p>
        </p:txBody>
      </p:sp>
    </p:spTree>
    <p:extLst>
      <p:ext uri="{BB962C8B-B14F-4D97-AF65-F5344CB8AC3E}">
        <p14:creationId xmlns:p14="http://schemas.microsoft.com/office/powerpoint/2010/main" val="77686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854074"/>
          </a:xfrm>
        </p:spPr>
        <p:txBody>
          <a:bodyPr/>
          <a:lstStyle/>
          <a:p>
            <a:r>
              <a:rPr lang="en-US" dirty="0"/>
              <a:t>Is it working??</a:t>
            </a:r>
          </a:p>
        </p:txBody>
      </p:sp>
      <p:sp>
        <p:nvSpPr>
          <p:cNvPr id="3" name="Content Placeholder 2"/>
          <p:cNvSpPr>
            <a:spLocks noGrp="1"/>
          </p:cNvSpPr>
          <p:nvPr>
            <p:ph idx="1"/>
          </p:nvPr>
        </p:nvSpPr>
        <p:spPr>
          <a:xfrm>
            <a:off x="1524000" y="1524000"/>
            <a:ext cx="9144000" cy="4114800"/>
          </a:xfrm>
        </p:spPr>
        <p:txBody>
          <a:bodyPr>
            <a:noAutofit/>
          </a:bodyPr>
          <a:lstStyle/>
          <a:p>
            <a:pPr lvl="1"/>
            <a:r>
              <a:rPr lang="en-US" sz="2200" dirty="0"/>
              <a:t>DATA, DATA, DATA	</a:t>
            </a:r>
          </a:p>
          <a:p>
            <a:pPr lvl="1"/>
            <a:r>
              <a:rPr lang="en-US" sz="2200" dirty="0"/>
              <a:t>Data should include measurements of student progress throughout the intervention progress</a:t>
            </a:r>
          </a:p>
          <a:p>
            <a:pPr lvl="1"/>
            <a:r>
              <a:rPr lang="en-US" sz="2200" dirty="0"/>
              <a:t>Specific student progress of an intervention/skill must be based on the specific intervention skill (ex. a 6 week assessment is not a progress measurement tool for a specific intervention/skill because it is not specific and assess many different skills)</a:t>
            </a:r>
          </a:p>
          <a:p>
            <a:pPr lvl="1"/>
            <a:r>
              <a:rPr lang="en-US" sz="2200" dirty="0"/>
              <a:t>Progress monitoring is documented on the </a:t>
            </a:r>
            <a:r>
              <a:rPr lang="en-US" sz="2200" i="1" dirty="0"/>
              <a:t>Intervention Log</a:t>
            </a:r>
            <a:r>
              <a:rPr lang="en-US" sz="2200" dirty="0"/>
              <a:t> (documentation is required but this log is not a mandatory form-your campus can use another similar tool to document intervention &amp; measure student growth).</a:t>
            </a:r>
          </a:p>
        </p:txBody>
      </p:sp>
    </p:spTree>
    <p:extLst>
      <p:ext uri="{BB962C8B-B14F-4D97-AF65-F5344CB8AC3E}">
        <p14:creationId xmlns:p14="http://schemas.microsoft.com/office/powerpoint/2010/main" val="1625732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600" y="188451"/>
            <a:ext cx="7810500" cy="5931361"/>
          </a:xfrm>
          <a:prstGeom prst="rect">
            <a:avLst/>
          </a:prstGeom>
        </p:spPr>
      </p:pic>
      <p:sp>
        <p:nvSpPr>
          <p:cNvPr id="3" name="Right Arrow 2"/>
          <p:cNvSpPr/>
          <p:nvPr/>
        </p:nvSpPr>
        <p:spPr>
          <a:xfrm rot="1315023">
            <a:off x="848014" y="639920"/>
            <a:ext cx="1518379" cy="1074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282828">
            <a:off x="846364" y="976692"/>
            <a:ext cx="1230104" cy="276999"/>
          </a:xfrm>
          <a:prstGeom prst="rect">
            <a:avLst/>
          </a:prstGeom>
          <a:noFill/>
        </p:spPr>
        <p:txBody>
          <a:bodyPr wrap="square" rtlCol="0">
            <a:spAutoFit/>
          </a:bodyPr>
          <a:lstStyle/>
          <a:p>
            <a:r>
              <a:rPr lang="en-US" sz="1200" dirty="0"/>
              <a:t>Specific Skill</a:t>
            </a:r>
          </a:p>
        </p:txBody>
      </p:sp>
      <p:sp>
        <p:nvSpPr>
          <p:cNvPr id="5" name="Right Arrow 4"/>
          <p:cNvSpPr/>
          <p:nvPr/>
        </p:nvSpPr>
        <p:spPr>
          <a:xfrm rot="1315023">
            <a:off x="2679349" y="585919"/>
            <a:ext cx="1518379" cy="1074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282828">
            <a:off x="2677699" y="830358"/>
            <a:ext cx="1230104" cy="461665"/>
          </a:xfrm>
          <a:prstGeom prst="rect">
            <a:avLst/>
          </a:prstGeom>
          <a:noFill/>
        </p:spPr>
        <p:txBody>
          <a:bodyPr wrap="square" rtlCol="0">
            <a:spAutoFit/>
          </a:bodyPr>
          <a:lstStyle/>
          <a:p>
            <a:r>
              <a:rPr lang="en-US" sz="1200" dirty="0"/>
              <a:t>Specific Intervention</a:t>
            </a:r>
          </a:p>
        </p:txBody>
      </p:sp>
      <p:sp>
        <p:nvSpPr>
          <p:cNvPr id="7" name="Right Arrow 6"/>
          <p:cNvSpPr/>
          <p:nvPr/>
        </p:nvSpPr>
        <p:spPr>
          <a:xfrm rot="1315023">
            <a:off x="4355689" y="814827"/>
            <a:ext cx="1520037" cy="1074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282828">
            <a:off x="4338353" y="1142359"/>
            <a:ext cx="1687655" cy="461665"/>
          </a:xfrm>
          <a:prstGeom prst="rect">
            <a:avLst/>
          </a:prstGeom>
          <a:noFill/>
        </p:spPr>
        <p:txBody>
          <a:bodyPr wrap="square" rtlCol="0">
            <a:spAutoFit/>
          </a:bodyPr>
          <a:lstStyle/>
          <a:p>
            <a:r>
              <a:rPr lang="en-US" sz="1200" dirty="0"/>
              <a:t>List all dates of intervention </a:t>
            </a:r>
          </a:p>
        </p:txBody>
      </p:sp>
      <p:sp>
        <p:nvSpPr>
          <p:cNvPr id="10" name="Right Arrow 9"/>
          <p:cNvSpPr/>
          <p:nvPr/>
        </p:nvSpPr>
        <p:spPr>
          <a:xfrm rot="12035526">
            <a:off x="8414817" y="752618"/>
            <a:ext cx="2484912" cy="12112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204329">
            <a:off x="8863360" y="1139720"/>
            <a:ext cx="2139710" cy="646331"/>
          </a:xfrm>
          <a:prstGeom prst="rect">
            <a:avLst/>
          </a:prstGeom>
          <a:noFill/>
        </p:spPr>
        <p:txBody>
          <a:bodyPr wrap="square" rtlCol="0">
            <a:spAutoFit/>
          </a:bodyPr>
          <a:lstStyle/>
          <a:p>
            <a:r>
              <a:rPr lang="en-US" sz="1200" dirty="0"/>
              <a:t>Your expectation, where    you want student to be (should never be 100%)</a:t>
            </a:r>
          </a:p>
        </p:txBody>
      </p:sp>
      <p:sp>
        <p:nvSpPr>
          <p:cNvPr id="14" name="Right Arrow 13"/>
          <p:cNvSpPr/>
          <p:nvPr/>
        </p:nvSpPr>
        <p:spPr>
          <a:xfrm rot="12035526">
            <a:off x="7580001" y="1367520"/>
            <a:ext cx="1807056" cy="5341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204329">
            <a:off x="7690281" y="1512825"/>
            <a:ext cx="1760103" cy="276999"/>
          </a:xfrm>
          <a:prstGeom prst="rect">
            <a:avLst/>
          </a:prstGeom>
          <a:noFill/>
        </p:spPr>
        <p:txBody>
          <a:bodyPr wrap="square" rtlCol="0">
            <a:spAutoFit/>
          </a:bodyPr>
          <a:lstStyle/>
          <a:p>
            <a:r>
              <a:rPr lang="en-US" sz="1200" dirty="0"/>
              <a:t>Assessment Tool Used</a:t>
            </a:r>
          </a:p>
        </p:txBody>
      </p:sp>
      <p:sp>
        <p:nvSpPr>
          <p:cNvPr id="16" name="Right Arrow 15"/>
          <p:cNvSpPr/>
          <p:nvPr/>
        </p:nvSpPr>
        <p:spPr>
          <a:xfrm rot="12035526">
            <a:off x="8311672" y="2194581"/>
            <a:ext cx="1807056" cy="8827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204329">
            <a:off x="8658118" y="2456547"/>
            <a:ext cx="1519609" cy="461665"/>
          </a:xfrm>
          <a:prstGeom prst="rect">
            <a:avLst/>
          </a:prstGeom>
          <a:noFill/>
        </p:spPr>
        <p:txBody>
          <a:bodyPr wrap="square" rtlCol="0">
            <a:spAutoFit/>
          </a:bodyPr>
          <a:lstStyle/>
          <a:p>
            <a:r>
              <a:rPr lang="en-US" sz="1200" dirty="0"/>
              <a:t>Date &amp; Score of Each Assessment</a:t>
            </a:r>
          </a:p>
        </p:txBody>
      </p:sp>
      <p:sp>
        <p:nvSpPr>
          <p:cNvPr id="18" name="Right Arrow 17"/>
          <p:cNvSpPr/>
          <p:nvPr/>
        </p:nvSpPr>
        <p:spPr>
          <a:xfrm rot="12035526">
            <a:off x="9114649" y="3388104"/>
            <a:ext cx="1807056" cy="10521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204329">
            <a:off x="9326665" y="3695318"/>
            <a:ext cx="1612091" cy="461665"/>
          </a:xfrm>
          <a:prstGeom prst="rect">
            <a:avLst/>
          </a:prstGeom>
          <a:noFill/>
        </p:spPr>
        <p:txBody>
          <a:bodyPr wrap="square" rtlCol="0">
            <a:spAutoFit/>
          </a:bodyPr>
          <a:lstStyle/>
          <a:p>
            <a:r>
              <a:rPr lang="en-US" sz="1200" dirty="0"/>
              <a:t>Notes-BE CAREFUL what you write here</a:t>
            </a:r>
          </a:p>
        </p:txBody>
      </p:sp>
    </p:spTree>
    <p:extLst>
      <p:ext uri="{BB962C8B-B14F-4D97-AF65-F5344CB8AC3E}">
        <p14:creationId xmlns:p14="http://schemas.microsoft.com/office/powerpoint/2010/main" val="409577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533400"/>
            <a:ext cx="6781800" cy="1828800"/>
          </a:xfrm>
        </p:spPr>
        <p:txBody>
          <a:bodyPr>
            <a:normAutofit/>
          </a:bodyPr>
          <a:lstStyle/>
          <a:p>
            <a:r>
              <a:rPr lang="en-US" sz="6000" b="1" dirty="0"/>
              <a:t>Entering the Data</a:t>
            </a:r>
          </a:p>
        </p:txBody>
      </p:sp>
    </p:spTree>
    <p:extLst>
      <p:ext uri="{BB962C8B-B14F-4D97-AF65-F5344CB8AC3E}">
        <p14:creationId xmlns:p14="http://schemas.microsoft.com/office/powerpoint/2010/main" val="2607232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549274"/>
          </a:xfrm>
        </p:spPr>
        <p:txBody>
          <a:bodyPr/>
          <a:lstStyle/>
          <a:p>
            <a:r>
              <a:rPr lang="en-US" dirty="0"/>
              <a:t>Forms Available in </a:t>
            </a:r>
            <a:r>
              <a:rPr lang="en-US" dirty="0" err="1"/>
              <a:t>Eduphoria</a:t>
            </a:r>
            <a:endParaRPr lang="en-US" dirty="0"/>
          </a:p>
        </p:txBody>
      </p:sp>
      <p:sp>
        <p:nvSpPr>
          <p:cNvPr id="4" name="Text Placeholder 3"/>
          <p:cNvSpPr>
            <a:spLocks noGrp="1"/>
          </p:cNvSpPr>
          <p:nvPr>
            <p:ph type="body" idx="1"/>
          </p:nvPr>
        </p:nvSpPr>
        <p:spPr>
          <a:xfrm>
            <a:off x="457200" y="1137631"/>
            <a:ext cx="4389120" cy="457201"/>
          </a:xfrm>
        </p:spPr>
        <p:txBody>
          <a:bodyPr/>
          <a:lstStyle/>
          <a:p>
            <a:r>
              <a:rPr lang="en-US" dirty="0"/>
              <a:t>RTI Referral Form</a:t>
            </a:r>
          </a:p>
          <a:p>
            <a:endParaRPr lang="en-US" dirty="0"/>
          </a:p>
        </p:txBody>
      </p:sp>
      <p:sp>
        <p:nvSpPr>
          <p:cNvPr id="5" name="Text Placeholder 4"/>
          <p:cNvSpPr>
            <a:spLocks noGrp="1"/>
          </p:cNvSpPr>
          <p:nvPr>
            <p:ph type="body" sz="quarter" idx="3"/>
          </p:nvPr>
        </p:nvSpPr>
        <p:spPr>
          <a:xfrm>
            <a:off x="6171128" y="1137630"/>
            <a:ext cx="4389120" cy="457201"/>
          </a:xfrm>
        </p:spPr>
        <p:txBody>
          <a:bodyPr/>
          <a:lstStyle/>
          <a:p>
            <a:r>
              <a:rPr lang="en-US" dirty="0"/>
              <a:t>RTI Meeting Summary</a:t>
            </a:r>
          </a:p>
          <a:p>
            <a:endParaRPr lang="en-US" dirty="0"/>
          </a:p>
        </p:txBody>
      </p:sp>
      <p:pic>
        <p:nvPicPr>
          <p:cNvPr id="8" name="Picture 7"/>
          <p:cNvPicPr>
            <a:picLocks noChangeAspect="1"/>
          </p:cNvPicPr>
          <p:nvPr/>
        </p:nvPicPr>
        <p:blipFill>
          <a:blip r:embed="rId2"/>
          <a:stretch>
            <a:fillRect/>
          </a:stretch>
        </p:blipFill>
        <p:spPr>
          <a:xfrm>
            <a:off x="226771" y="1594831"/>
            <a:ext cx="5836488" cy="5110769"/>
          </a:xfrm>
          <a:prstGeom prst="rect">
            <a:avLst/>
          </a:prstGeom>
        </p:spPr>
      </p:pic>
      <p:pic>
        <p:nvPicPr>
          <p:cNvPr id="9" name="Picture 8"/>
          <p:cNvPicPr>
            <a:picLocks noChangeAspect="1"/>
          </p:cNvPicPr>
          <p:nvPr/>
        </p:nvPicPr>
        <p:blipFill>
          <a:blip r:embed="rId3"/>
          <a:stretch>
            <a:fillRect/>
          </a:stretch>
        </p:blipFill>
        <p:spPr>
          <a:xfrm>
            <a:off x="6172201" y="1594831"/>
            <a:ext cx="5791200" cy="5110769"/>
          </a:xfrm>
          <a:prstGeom prst="rect">
            <a:avLst/>
          </a:prstGeom>
        </p:spPr>
      </p:pic>
    </p:spTree>
    <p:extLst>
      <p:ext uri="{BB962C8B-B14F-4D97-AF65-F5344CB8AC3E}">
        <p14:creationId xmlns:p14="http://schemas.microsoft.com/office/powerpoint/2010/main" val="549201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Forms on the Extranet:</a:t>
            </a:r>
          </a:p>
        </p:txBody>
      </p:sp>
      <p:sp>
        <p:nvSpPr>
          <p:cNvPr id="3" name="Content Placeholder 2"/>
          <p:cNvSpPr>
            <a:spLocks noGrp="1"/>
          </p:cNvSpPr>
          <p:nvPr>
            <p:ph idx="1"/>
          </p:nvPr>
        </p:nvSpPr>
        <p:spPr/>
        <p:txBody>
          <a:bodyPr>
            <a:normAutofit/>
          </a:bodyPr>
          <a:lstStyle/>
          <a:p>
            <a:r>
              <a:rPr lang="en-US" sz="2400" dirty="0"/>
              <a:t>RTI Flowchart</a:t>
            </a:r>
          </a:p>
          <a:p>
            <a:r>
              <a:rPr lang="en-US" sz="2400" dirty="0"/>
              <a:t>RTI Parent Notification Letter</a:t>
            </a:r>
          </a:p>
          <a:p>
            <a:r>
              <a:rPr lang="en-US" sz="2400" dirty="0"/>
              <a:t>Intervention Log</a:t>
            </a:r>
          </a:p>
          <a:p>
            <a:r>
              <a:rPr lang="en-US" sz="2400" dirty="0"/>
              <a:t>Instructions on how to assign forms in </a:t>
            </a:r>
            <a:r>
              <a:rPr lang="en-US" sz="2400" dirty="0" err="1"/>
              <a:t>Eduphoria</a:t>
            </a:r>
            <a:endParaRPr lang="en-US" sz="2400" dirty="0"/>
          </a:p>
          <a:p>
            <a:endParaRPr lang="en-US" sz="2400" dirty="0"/>
          </a:p>
        </p:txBody>
      </p:sp>
    </p:spTree>
    <p:extLst>
      <p:ext uri="{BB962C8B-B14F-4D97-AF65-F5344CB8AC3E}">
        <p14:creationId xmlns:p14="http://schemas.microsoft.com/office/powerpoint/2010/main" val="3807330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533400"/>
            <a:ext cx="6096000" cy="1828800"/>
          </a:xfrm>
        </p:spPr>
        <p:txBody>
          <a:bodyPr>
            <a:normAutofit/>
          </a:bodyPr>
          <a:lstStyle/>
          <a:p>
            <a:r>
              <a:rPr lang="en-US" sz="6000" b="1" dirty="0"/>
              <a:t>Data Sources</a:t>
            </a:r>
          </a:p>
        </p:txBody>
      </p:sp>
    </p:spTree>
    <p:extLst>
      <p:ext uri="{BB962C8B-B14F-4D97-AF65-F5344CB8AC3E}">
        <p14:creationId xmlns:p14="http://schemas.microsoft.com/office/powerpoint/2010/main" val="2403289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9829800" cy="5486400"/>
          </a:xfrm>
        </p:spPr>
        <p:txBody>
          <a:bodyPr>
            <a:noAutofit/>
          </a:bodyPr>
          <a:lstStyle/>
          <a:p>
            <a:pPr algn="ctr"/>
            <a:r>
              <a:rPr lang="en-US" sz="6000" b="1" i="1" dirty="0"/>
              <a:t>A student’s lack of progress (gaps in learning) is a problem!</a:t>
            </a:r>
            <a:br>
              <a:rPr lang="en-US" sz="6000" b="1" dirty="0"/>
            </a:br>
            <a:br>
              <a:rPr lang="en-US" sz="6000" b="1" dirty="0"/>
            </a:br>
            <a:r>
              <a:rPr lang="en-US" sz="6000" b="1" dirty="0"/>
              <a:t>Do you agree or disagree?</a:t>
            </a:r>
            <a:br>
              <a:rPr lang="en-US" sz="6000" b="1" dirty="0"/>
            </a:br>
            <a:endParaRPr lang="en-US" sz="6000" b="1" dirty="0"/>
          </a:p>
        </p:txBody>
      </p:sp>
    </p:spTree>
    <p:extLst>
      <p:ext uri="{BB962C8B-B14F-4D97-AF65-F5344CB8AC3E}">
        <p14:creationId xmlns:p14="http://schemas.microsoft.com/office/powerpoint/2010/main" val="790138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3"/>
          </p:nvPr>
        </p:nvPicPr>
        <p:blipFill>
          <a:blip r:embed="rId2"/>
          <a:srcRect l="11653" r="11653"/>
          <a:stretch>
            <a:fillRect/>
          </a:stretch>
        </p:blipFill>
        <p:spPr>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Placeholder 10"/>
          <p:cNvPicPr>
            <a:picLocks noGrp="1" noChangeAspect="1"/>
          </p:cNvPicPr>
          <p:nvPr>
            <p:ph type="pic" sz="quarter" idx="15"/>
          </p:nvPr>
        </p:nvPicPr>
        <p:blipFill>
          <a:blip r:embed="rId3"/>
          <a:srcRect l="7254" r="7254"/>
          <a:stretch>
            <a:fillRect/>
          </a:stretch>
        </p:blipFill>
        <p:spPr>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Placeholder 15"/>
          <p:cNvPicPr>
            <a:picLocks noGrp="1" noChangeAspect="1"/>
          </p:cNvPicPr>
          <p:nvPr>
            <p:ph type="pic" sz="quarter" idx="16"/>
          </p:nvPr>
        </p:nvPicPr>
        <p:blipFill>
          <a:blip r:embed="rId4"/>
          <a:srcRect t="5963" b="5963"/>
          <a:stretch>
            <a:fillRect/>
          </a:stretch>
        </p:blipFill>
        <p:spPr>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Placeholder 16"/>
          <p:cNvPicPr>
            <a:picLocks noGrp="1" noChangeAspect="1"/>
          </p:cNvPicPr>
          <p:nvPr>
            <p:ph type="pic" sz="quarter" idx="17"/>
          </p:nvPr>
        </p:nvPicPr>
        <p:blipFill>
          <a:blip r:embed="rId5"/>
          <a:srcRect l="8635" r="8635"/>
          <a:stretch>
            <a:fillRect/>
          </a:stretch>
        </p:blipFill>
        <p:spPr>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Placeholder 14"/>
          <p:cNvPicPr>
            <a:picLocks noGrp="1" noChangeAspect="1"/>
          </p:cNvPicPr>
          <p:nvPr>
            <p:ph type="pic" sz="quarter" idx="18"/>
          </p:nvPr>
        </p:nvPicPr>
        <p:blipFill>
          <a:blip r:embed="rId6"/>
          <a:srcRect l="10924" r="10924"/>
          <a:stretch>
            <a:fillRect/>
          </a:stretch>
        </p:blipFill>
        <p:spPr>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098" name="Picture 2" descr="http://1.bp.blogspot.com/-YTplGGD2e_0/UR7X_TJReuI/AAAAAAAAH9E/kTV-3PJnYVQ/s1600/PRI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82200" y="4587469"/>
            <a:ext cx="1863735" cy="18637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7160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533400"/>
            <a:ext cx="7162800" cy="1828800"/>
          </a:xfrm>
        </p:spPr>
        <p:txBody>
          <a:bodyPr>
            <a:normAutofit/>
          </a:bodyPr>
          <a:lstStyle/>
          <a:p>
            <a:r>
              <a:rPr lang="en-US" sz="6000" b="1" dirty="0"/>
              <a:t>Getting Started</a:t>
            </a:r>
          </a:p>
        </p:txBody>
      </p:sp>
    </p:spTree>
    <p:extLst>
      <p:ext uri="{BB962C8B-B14F-4D97-AF65-F5344CB8AC3E}">
        <p14:creationId xmlns:p14="http://schemas.microsoft.com/office/powerpoint/2010/main" val="3201807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11480" y="380999"/>
            <a:ext cx="4846320" cy="457200"/>
          </a:xfrm>
        </p:spPr>
        <p:txBody>
          <a:bodyPr/>
          <a:lstStyle/>
          <a:p>
            <a:r>
              <a:rPr lang="en-US" dirty="0"/>
              <a:t>Campus Leadership</a:t>
            </a:r>
          </a:p>
        </p:txBody>
      </p:sp>
      <p:sp>
        <p:nvSpPr>
          <p:cNvPr id="8" name="Content Placeholder 7"/>
          <p:cNvSpPr>
            <a:spLocks noGrp="1"/>
          </p:cNvSpPr>
          <p:nvPr>
            <p:ph sz="half" idx="2"/>
          </p:nvPr>
        </p:nvSpPr>
        <p:spPr>
          <a:xfrm>
            <a:off x="304800" y="990600"/>
            <a:ext cx="5410200" cy="4343400"/>
          </a:xfrm>
        </p:spPr>
        <p:txBody>
          <a:bodyPr>
            <a:noAutofit/>
          </a:bodyPr>
          <a:lstStyle/>
          <a:p>
            <a:pPr marL="0" indent="0">
              <a:lnSpc>
                <a:spcPct val="100000"/>
              </a:lnSpc>
              <a:spcBef>
                <a:spcPts val="600"/>
              </a:spcBef>
            </a:pPr>
            <a:r>
              <a:rPr lang="en-US" sz="1700" dirty="0"/>
              <a:t>Determine who will be your campus RTI coordinator:</a:t>
            </a:r>
          </a:p>
          <a:p>
            <a:pPr marL="228600" lvl="2" indent="0">
              <a:lnSpc>
                <a:spcPct val="100000"/>
              </a:lnSpc>
              <a:buFont typeface="Wingdings" panose="05000000000000000000" pitchFamily="2" charset="2"/>
              <a:buChar char="Ø"/>
            </a:pPr>
            <a:r>
              <a:rPr lang="en-US" sz="1700" dirty="0"/>
              <a:t>Who is responsible for getting the RTI referrals &amp; scheduling a meeting?</a:t>
            </a:r>
          </a:p>
          <a:p>
            <a:pPr marL="0" indent="0">
              <a:lnSpc>
                <a:spcPct val="100000"/>
              </a:lnSpc>
              <a:spcBef>
                <a:spcPts val="600"/>
              </a:spcBef>
            </a:pPr>
            <a:r>
              <a:rPr lang="en-US" sz="1700" dirty="0"/>
              <a:t>Define your RTI Team for each tiered level:</a:t>
            </a:r>
          </a:p>
          <a:p>
            <a:pPr marL="228600" lvl="2" indent="0">
              <a:lnSpc>
                <a:spcPct val="100000"/>
              </a:lnSpc>
              <a:buFont typeface="Wingdings" panose="05000000000000000000" pitchFamily="2" charset="2"/>
              <a:buChar char="Ø"/>
            </a:pPr>
            <a:r>
              <a:rPr lang="en-US" sz="1700" dirty="0"/>
              <a:t>Who should be involved in Tier 2 RTI meetings and Tier 3 RTI meetings?</a:t>
            </a:r>
          </a:p>
          <a:p>
            <a:pPr marL="0" indent="0">
              <a:lnSpc>
                <a:spcPct val="100000"/>
              </a:lnSpc>
              <a:spcBef>
                <a:spcPts val="600"/>
              </a:spcBef>
            </a:pPr>
            <a:r>
              <a:rPr lang="en-US" sz="1700" dirty="0"/>
              <a:t>Determine what day(s) you will hole RTI meetings:</a:t>
            </a:r>
          </a:p>
          <a:p>
            <a:pPr marL="228600" lvl="2" indent="0">
              <a:lnSpc>
                <a:spcPct val="100000"/>
              </a:lnSpc>
              <a:buFont typeface="Wingdings" panose="05000000000000000000" pitchFamily="2" charset="2"/>
              <a:buChar char="Ø"/>
            </a:pPr>
            <a:r>
              <a:rPr lang="en-US" sz="1700" dirty="0"/>
              <a:t>What days will RTI meetings be held each month?</a:t>
            </a:r>
          </a:p>
          <a:p>
            <a:pPr marL="0" indent="0">
              <a:lnSpc>
                <a:spcPct val="100000"/>
              </a:lnSpc>
              <a:spcBef>
                <a:spcPts val="600"/>
              </a:spcBef>
            </a:pPr>
            <a:r>
              <a:rPr lang="en-US" sz="1700" dirty="0"/>
              <a:t>Determine who will train your staff &amp; when the training will be.</a:t>
            </a:r>
          </a:p>
          <a:p>
            <a:pPr marL="0" indent="0">
              <a:lnSpc>
                <a:spcPct val="100000"/>
              </a:lnSpc>
              <a:spcBef>
                <a:spcPts val="600"/>
              </a:spcBef>
            </a:pPr>
            <a:r>
              <a:rPr lang="en-US" sz="1700" dirty="0"/>
              <a:t>Conduct quick checks throughout the year to ensure intervention is happening on your campus and documentation is being updated in </a:t>
            </a:r>
            <a:r>
              <a:rPr lang="en-US" sz="1700" dirty="0" err="1"/>
              <a:t>Eduphoria</a:t>
            </a:r>
            <a:r>
              <a:rPr lang="en-US" sz="1700" dirty="0"/>
              <a:t>.</a:t>
            </a:r>
          </a:p>
          <a:p>
            <a:endParaRPr lang="en-US" sz="1700" dirty="0"/>
          </a:p>
        </p:txBody>
      </p:sp>
      <p:sp>
        <p:nvSpPr>
          <p:cNvPr id="9" name="Text Placeholder 8"/>
          <p:cNvSpPr>
            <a:spLocks noGrp="1"/>
          </p:cNvSpPr>
          <p:nvPr>
            <p:ph type="body" sz="quarter" idx="3"/>
          </p:nvPr>
        </p:nvSpPr>
        <p:spPr>
          <a:xfrm>
            <a:off x="6019800" y="342898"/>
            <a:ext cx="4389120" cy="533401"/>
          </a:xfrm>
        </p:spPr>
        <p:txBody>
          <a:bodyPr/>
          <a:lstStyle/>
          <a:p>
            <a:r>
              <a:rPr lang="en-US" dirty="0"/>
              <a:t>Teachers</a:t>
            </a:r>
          </a:p>
        </p:txBody>
      </p:sp>
      <p:sp>
        <p:nvSpPr>
          <p:cNvPr id="10" name="Content Placeholder 9"/>
          <p:cNvSpPr>
            <a:spLocks noGrp="1"/>
          </p:cNvSpPr>
          <p:nvPr>
            <p:ph sz="quarter" idx="4"/>
          </p:nvPr>
        </p:nvSpPr>
        <p:spPr>
          <a:xfrm>
            <a:off x="5943600" y="990600"/>
            <a:ext cx="5638800" cy="4343400"/>
          </a:xfrm>
        </p:spPr>
        <p:txBody>
          <a:bodyPr>
            <a:normAutofit/>
          </a:bodyPr>
          <a:lstStyle/>
          <a:p>
            <a:pPr marL="0" indent="0">
              <a:lnSpc>
                <a:spcPct val="100000"/>
              </a:lnSpc>
              <a:spcBef>
                <a:spcPts val="600"/>
              </a:spcBef>
            </a:pPr>
            <a:r>
              <a:rPr lang="en-US" dirty="0"/>
              <a:t>Determine students in need of intervention:</a:t>
            </a:r>
          </a:p>
          <a:p>
            <a:pPr marL="228600" lvl="2" indent="0">
              <a:lnSpc>
                <a:spcPct val="100000"/>
              </a:lnSpc>
              <a:buFont typeface="Wingdings" panose="05000000000000000000" pitchFamily="2" charset="2"/>
              <a:buChar char="Ø"/>
            </a:pPr>
            <a:r>
              <a:rPr lang="en-US" sz="2000" dirty="0"/>
              <a:t>Use RTI Indicator Spreadsheet</a:t>
            </a:r>
          </a:p>
          <a:p>
            <a:pPr marL="0" indent="0">
              <a:lnSpc>
                <a:spcPct val="100000"/>
              </a:lnSpc>
              <a:spcBef>
                <a:spcPts val="600"/>
              </a:spcBef>
            </a:pPr>
            <a:r>
              <a:rPr lang="en-US" dirty="0"/>
              <a:t>Submit RTI Referrals for students in need of intervention</a:t>
            </a:r>
          </a:p>
          <a:p>
            <a:pPr marL="0" indent="0">
              <a:lnSpc>
                <a:spcPct val="100000"/>
              </a:lnSpc>
              <a:spcBef>
                <a:spcPts val="600"/>
              </a:spcBef>
            </a:pPr>
            <a:r>
              <a:rPr lang="en-US" dirty="0"/>
              <a:t>Ensure RTI meeting is held for student(s)</a:t>
            </a:r>
          </a:p>
          <a:p>
            <a:pPr marL="0" indent="0">
              <a:lnSpc>
                <a:spcPct val="100000"/>
              </a:lnSpc>
              <a:spcBef>
                <a:spcPts val="600"/>
              </a:spcBef>
            </a:pPr>
            <a:r>
              <a:rPr lang="en-US" dirty="0"/>
              <a:t>Implement intervention plans for students on Tier 2 &amp; Tier 3, as determined in the RTI meeting</a:t>
            </a:r>
          </a:p>
          <a:p>
            <a:pPr marL="0" indent="0">
              <a:lnSpc>
                <a:spcPct val="100000"/>
              </a:lnSpc>
              <a:spcBef>
                <a:spcPts val="600"/>
              </a:spcBef>
            </a:pPr>
            <a:r>
              <a:rPr lang="en-US" dirty="0"/>
              <a:t>Document student progress</a:t>
            </a:r>
          </a:p>
          <a:p>
            <a:pPr marL="0" indent="0">
              <a:lnSpc>
                <a:spcPct val="100000"/>
              </a:lnSpc>
              <a:spcBef>
                <a:spcPts val="600"/>
              </a:spcBef>
            </a:pPr>
            <a:r>
              <a:rPr lang="en-US" dirty="0"/>
              <a:t>Communicate with parents regularly…make sure they are informed of their child’s RTI plan &amp; progress/growth </a:t>
            </a:r>
          </a:p>
        </p:txBody>
      </p:sp>
    </p:spTree>
    <p:extLst>
      <p:ext uri="{BB962C8B-B14F-4D97-AF65-F5344CB8AC3E}">
        <p14:creationId xmlns:p14="http://schemas.microsoft.com/office/powerpoint/2010/main" val="3644779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0" dur="500"/>
                                        <p:tgtEl>
                                          <p:spTgt spid="8">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3" dur="500"/>
                                        <p:tgtEl>
                                          <p:spTgt spid="8">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6" dur="500"/>
                                        <p:tgtEl>
                                          <p:spTgt spid="8">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randombar(horizontal)">
                                      <p:cBhvr>
                                        <p:cTn id="19" dur="500"/>
                                        <p:tgtEl>
                                          <p:spTgt spid="8">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randombar(horizontal)">
                                      <p:cBhvr>
                                        <p:cTn id="22" dur="500"/>
                                        <p:tgtEl>
                                          <p:spTgt spid="8">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randombar(horizontal)">
                                      <p:cBhvr>
                                        <p:cTn id="25" dur="500"/>
                                        <p:tgtEl>
                                          <p:spTgt spid="8">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randombar(horizontal)">
                                      <p:cBhvr>
                                        <p:cTn id="28" dur="500"/>
                                        <p:tgtEl>
                                          <p:spTgt spid="8">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3" dur="500"/>
                                        <p:tgtEl>
                                          <p:spTgt spid="9">
                                            <p:txEl>
                                              <p:pRg st="0" end="0"/>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6" dur="500"/>
                                        <p:tgtEl>
                                          <p:spTgt spid="10">
                                            <p:txEl>
                                              <p:pRg st="0" end="0"/>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39" dur="500"/>
                                        <p:tgtEl>
                                          <p:spTgt spid="10">
                                            <p:txEl>
                                              <p:pRg st="1" end="1"/>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42" dur="500"/>
                                        <p:tgtEl>
                                          <p:spTgt spid="10">
                                            <p:txEl>
                                              <p:pRg st="2" end="2"/>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45" dur="500"/>
                                        <p:tgtEl>
                                          <p:spTgt spid="10">
                                            <p:txEl>
                                              <p:pRg st="3" end="3"/>
                                            </p:tx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48" dur="500"/>
                                        <p:tgtEl>
                                          <p:spTgt spid="10">
                                            <p:txEl>
                                              <p:pRg st="4" end="4"/>
                                            </p:txEl>
                                          </p:spTgt>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51" dur="500"/>
                                        <p:tgtEl>
                                          <p:spTgt spid="10">
                                            <p:txEl>
                                              <p:pRg st="5" end="5"/>
                                            </p:txEl>
                                          </p:spTgt>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0">
                                            <p:txEl>
                                              <p:pRg st="6" end="6"/>
                                            </p:txEl>
                                          </p:spTgt>
                                        </p:tgtEl>
                                        <p:attrNameLst>
                                          <p:attrName>style.visibility</p:attrName>
                                        </p:attrNameLst>
                                      </p:cBhvr>
                                      <p:to>
                                        <p:strVal val="visible"/>
                                      </p:to>
                                    </p:set>
                                    <p:animEffect transition="in" filter="randombar(horizontal)">
                                      <p:cBhvr>
                                        <p:cTn id="54"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build="p"/>
      <p:bldP spid="10"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maketaketeach.com/wp-content/uploads/2014/03/Orthodont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
            <a:ext cx="3962400" cy="555312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6705600" y="990600"/>
            <a:ext cx="4343400" cy="3657600"/>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6500" dirty="0"/>
              <a:t>Aren’t you glad your dentist uses RTI?!?</a:t>
            </a:r>
          </a:p>
        </p:txBody>
      </p:sp>
    </p:spTree>
    <p:extLst>
      <p:ext uri="{BB962C8B-B14F-4D97-AF65-F5344CB8AC3E}">
        <p14:creationId xmlns:p14="http://schemas.microsoft.com/office/powerpoint/2010/main" val="3214703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705600" y="1447800"/>
            <a:ext cx="4953000" cy="3200400"/>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6500" dirty="0"/>
              <a:t>Teamwork &amp; Collaboration are KEY!</a:t>
            </a:r>
          </a:p>
        </p:txBody>
      </p:sp>
      <p:pic>
        <p:nvPicPr>
          <p:cNvPr id="6146" name="Picture 2" descr="https://scontent.cdninstagram.com/hphotos-xaf1/t51.2885-15/s320x320/e15/11283265_1067676309912645_2687088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38200"/>
            <a:ext cx="4495800" cy="449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673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www.leapforth.com/uploads/8/3/3/6/8336196/3742331_orig.jpg?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6400800" cy="50198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57200"/>
            <a:ext cx="3505200" cy="553998"/>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Some say……</a:t>
            </a:r>
          </a:p>
        </p:txBody>
      </p:sp>
    </p:spTree>
    <p:extLst>
      <p:ext uri="{BB962C8B-B14F-4D97-AF65-F5344CB8AC3E}">
        <p14:creationId xmlns:p14="http://schemas.microsoft.com/office/powerpoint/2010/main" val="3135568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fill="hold"/>
                                        <p:tgtEl>
                                          <p:spTgt spid="7174"/>
                                        </p:tgtEl>
                                        <p:attrNameLst>
                                          <p:attrName>ppt_w</p:attrName>
                                        </p:attrNameLst>
                                      </p:cBhvr>
                                      <p:tavLst>
                                        <p:tav tm="0">
                                          <p:val>
                                            <p:fltVal val="0"/>
                                          </p:val>
                                        </p:tav>
                                        <p:tav tm="100000">
                                          <p:val>
                                            <p:strVal val="#ppt_w"/>
                                          </p:val>
                                        </p:tav>
                                      </p:tavLst>
                                    </p:anim>
                                    <p:anim calcmode="lin" valueType="num">
                                      <p:cBhvr>
                                        <p:cTn id="8" dur="500" fill="hold"/>
                                        <p:tgtEl>
                                          <p:spTgt spid="7174"/>
                                        </p:tgtEl>
                                        <p:attrNameLst>
                                          <p:attrName>ppt_h</p:attrName>
                                        </p:attrNameLst>
                                      </p:cBhvr>
                                      <p:tavLst>
                                        <p:tav tm="0">
                                          <p:val>
                                            <p:fltVal val="0"/>
                                          </p:val>
                                        </p:tav>
                                        <p:tav tm="100000">
                                          <p:val>
                                            <p:strVal val="#ppt_h"/>
                                          </p:val>
                                        </p:tav>
                                      </p:tavLst>
                                    </p:anim>
                                    <p:animEffect transition="in" filter="fade">
                                      <p:cBhvr>
                                        <p:cTn id="9"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emilysquotes.com/wp-content/uploads/2015/01/EmilysQuotes.Com-amazing-great-inspirational-motivational-encouraging-attitude-Robert-H.-Schull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143000"/>
            <a:ext cx="5228957" cy="51592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04800"/>
            <a:ext cx="4267200" cy="553998"/>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&amp; others say……</a:t>
            </a:r>
          </a:p>
        </p:txBody>
      </p:sp>
    </p:spTree>
    <p:extLst>
      <p:ext uri="{BB962C8B-B14F-4D97-AF65-F5344CB8AC3E}">
        <p14:creationId xmlns:p14="http://schemas.microsoft.com/office/powerpoint/2010/main" val="2074503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0" cy="553998"/>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&amp; if you see student gaps as a problem then…..</a:t>
            </a:r>
          </a:p>
        </p:txBody>
      </p:sp>
      <p:pic>
        <p:nvPicPr>
          <p:cNvPr id="10242" name="Picture 2" descr="https://s-media-cache-ak0.pinimg.com/736x/c9/95/cf/c995cfda312f8dcecc123e1bb66ab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858798"/>
            <a:ext cx="4572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778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0"/>
            <a:ext cx="8763000" cy="1676400"/>
          </a:xfrm>
        </p:spPr>
        <p:txBody>
          <a:bodyPr>
            <a:noAutofit/>
          </a:bodyPr>
          <a:lstStyle/>
          <a:p>
            <a:pPr algn="ctr"/>
            <a:r>
              <a:rPr lang="en-US" sz="5500" dirty="0"/>
              <a:t>Let’s first take a look at what RTI is &amp; what it is not….</a:t>
            </a:r>
          </a:p>
        </p:txBody>
      </p:sp>
    </p:spTree>
    <p:extLst>
      <p:ext uri="{BB962C8B-B14F-4D97-AF65-F5344CB8AC3E}">
        <p14:creationId xmlns:p14="http://schemas.microsoft.com/office/powerpoint/2010/main" val="463231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1006474"/>
          </a:xfrm>
        </p:spPr>
        <p:txBody>
          <a:bodyPr/>
          <a:lstStyle/>
          <a:p>
            <a:r>
              <a:rPr lang="en-US" dirty="0"/>
              <a:t>Life School RTI Core Beliefs</a:t>
            </a:r>
          </a:p>
        </p:txBody>
      </p:sp>
      <p:sp>
        <p:nvSpPr>
          <p:cNvPr id="8" name="Content Placeholder 7"/>
          <p:cNvSpPr>
            <a:spLocks noGrp="1"/>
          </p:cNvSpPr>
          <p:nvPr>
            <p:ph idx="1"/>
          </p:nvPr>
        </p:nvSpPr>
        <p:spPr>
          <a:xfrm>
            <a:off x="838200" y="1828800"/>
            <a:ext cx="9829800" cy="3474720"/>
          </a:xfrm>
        </p:spPr>
        <p:txBody>
          <a:bodyPr/>
          <a:lstStyle/>
          <a:p>
            <a:r>
              <a:rPr lang="en-US" altLang="en-US" dirty="0">
                <a:solidFill>
                  <a:schemeClr val="tx2"/>
                </a:solidFill>
                <a:latin typeface="Arial" panose="020B0604020202020204" pitchFamily="34" charset="0"/>
                <a:cs typeface="Arial" panose="020B0604020202020204" pitchFamily="34" charset="0"/>
              </a:rPr>
              <a:t>With appropriate support, teachers can assist a </a:t>
            </a:r>
            <a:r>
              <a:rPr lang="en-US" altLang="en-US" b="1" i="1" dirty="0">
                <a:solidFill>
                  <a:srgbClr val="FF1919"/>
                </a:solidFill>
                <a:latin typeface="Arial" panose="020B0604020202020204" pitchFamily="34" charset="0"/>
                <a:cs typeface="Arial" panose="020B0604020202020204" pitchFamily="34" charset="0"/>
              </a:rPr>
              <a:t>wide range</a:t>
            </a:r>
            <a:r>
              <a:rPr lang="en-US" altLang="en-US" dirty="0">
                <a:solidFill>
                  <a:schemeClr val="tx2"/>
                </a:solidFill>
                <a:latin typeface="Arial" panose="020B0604020202020204" pitchFamily="34" charset="0"/>
                <a:cs typeface="Arial" panose="020B0604020202020204" pitchFamily="34" charset="0"/>
              </a:rPr>
              <a:t> of hard-to-teach students to achieve improved performance.</a:t>
            </a:r>
          </a:p>
          <a:p>
            <a:r>
              <a:rPr lang="en-US" altLang="en-US" dirty="0">
                <a:solidFill>
                  <a:schemeClr val="tx2"/>
                </a:solidFill>
                <a:latin typeface="Arial" panose="020B0604020202020204" pitchFamily="34" charset="0"/>
                <a:cs typeface="Arial" panose="020B0604020202020204" pitchFamily="34" charset="0"/>
              </a:rPr>
              <a:t>An intervention must be </a:t>
            </a:r>
            <a:r>
              <a:rPr lang="en-US" altLang="en-US" b="1" i="1" dirty="0">
                <a:solidFill>
                  <a:srgbClr val="FF1919"/>
                </a:solidFill>
                <a:latin typeface="Arial" panose="020B0604020202020204" pitchFamily="34" charset="0"/>
                <a:cs typeface="Arial" panose="020B0604020202020204" pitchFamily="34" charset="0"/>
              </a:rPr>
              <a:t>implemented, monitored, reviewed, and changed</a:t>
            </a:r>
            <a:r>
              <a:rPr lang="en-US" altLang="en-US" dirty="0">
                <a:solidFill>
                  <a:srgbClr val="FF1919"/>
                </a:solidFill>
                <a:latin typeface="Arial" panose="020B0604020202020204" pitchFamily="34" charset="0"/>
                <a:cs typeface="Arial" panose="020B0604020202020204" pitchFamily="34" charset="0"/>
              </a:rPr>
              <a:t> </a:t>
            </a:r>
            <a:r>
              <a:rPr lang="en-US" altLang="en-US" dirty="0">
                <a:solidFill>
                  <a:schemeClr val="tx2"/>
                </a:solidFill>
                <a:latin typeface="Arial" panose="020B0604020202020204" pitchFamily="34" charset="0"/>
                <a:cs typeface="Arial" panose="020B0604020202020204" pitchFamily="34" charset="0"/>
              </a:rPr>
              <a:t>as necessary to judge its efficacy.</a:t>
            </a:r>
          </a:p>
          <a:p>
            <a:r>
              <a:rPr lang="en-US" altLang="en-US" dirty="0">
                <a:solidFill>
                  <a:schemeClr val="tx2"/>
                </a:solidFill>
                <a:latin typeface="Arial" panose="020B0604020202020204" pitchFamily="34" charset="0"/>
                <a:cs typeface="Arial" panose="020B0604020202020204" pitchFamily="34" charset="0"/>
              </a:rPr>
              <a:t>No important decisions (in RTI) </a:t>
            </a:r>
            <a:r>
              <a:rPr lang="en-US" altLang="en-US" dirty="0">
                <a:solidFill>
                  <a:srgbClr val="FF1919"/>
                </a:solidFill>
                <a:latin typeface="Arial" panose="020B0604020202020204" pitchFamily="34" charset="0"/>
                <a:cs typeface="Arial" panose="020B0604020202020204" pitchFamily="34" charset="0"/>
              </a:rPr>
              <a:t>can be made without </a:t>
            </a:r>
            <a:r>
              <a:rPr lang="en-US" altLang="en-US" dirty="0">
                <a:solidFill>
                  <a:schemeClr val="tx2"/>
                </a:solidFill>
                <a:latin typeface="Arial" panose="020B0604020202020204" pitchFamily="34" charset="0"/>
                <a:cs typeface="Arial" panose="020B0604020202020204" pitchFamily="34" charset="0"/>
              </a:rPr>
              <a:t>supporting data.</a:t>
            </a:r>
          </a:p>
          <a:p>
            <a:r>
              <a:rPr lang="en-US" altLang="en-US" dirty="0">
                <a:solidFill>
                  <a:schemeClr val="tx2"/>
                </a:solidFill>
                <a:latin typeface="Arial" panose="020B0604020202020204" pitchFamily="34" charset="0"/>
                <a:cs typeface="Arial" panose="020B0604020202020204" pitchFamily="34" charset="0"/>
              </a:rPr>
              <a:t>Implement interventions with </a:t>
            </a:r>
            <a:r>
              <a:rPr lang="en-US" altLang="en-US" i="1" dirty="0">
                <a:solidFill>
                  <a:srgbClr val="FF0000"/>
                </a:solidFill>
                <a:latin typeface="Arial" panose="020B0604020202020204" pitchFamily="34" charset="0"/>
                <a:cs typeface="Arial" panose="020B0604020202020204" pitchFamily="34" charset="0"/>
              </a:rPr>
              <a:t>fidelity</a:t>
            </a:r>
            <a:r>
              <a:rPr lang="en-US" altLang="en-US" dirty="0">
                <a:solidFill>
                  <a:schemeClr val="tx2"/>
                </a:solidFill>
                <a:latin typeface="Arial" panose="020B0604020202020204" pitchFamily="34" charset="0"/>
                <a:cs typeface="Arial" panose="020B0604020202020204" pitchFamily="34" charset="0"/>
              </a:rPr>
              <a:t>-implementing the RTI plan determined by the RTI committee with integrity is vital for effective decision-making to happen at RTI meetings.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97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549274"/>
          </a:xfrm>
        </p:spPr>
        <p:txBody>
          <a:bodyPr/>
          <a:lstStyle/>
          <a:p>
            <a:r>
              <a:rPr lang="en-US" dirty="0"/>
              <a:t>Life School Goals for the RTI Process</a:t>
            </a:r>
          </a:p>
        </p:txBody>
      </p:sp>
      <p:sp>
        <p:nvSpPr>
          <p:cNvPr id="8" name="Content Placeholder 7"/>
          <p:cNvSpPr>
            <a:spLocks noGrp="1"/>
          </p:cNvSpPr>
          <p:nvPr>
            <p:ph idx="1"/>
          </p:nvPr>
        </p:nvSpPr>
        <p:spPr>
          <a:xfrm>
            <a:off x="838200" y="1066800"/>
            <a:ext cx="9829800" cy="4236720"/>
          </a:xfrm>
        </p:spPr>
        <p:txBody>
          <a:bodyPr>
            <a:normAutofit lnSpcReduction="10000"/>
          </a:bodyPr>
          <a:lstStyle/>
          <a:p>
            <a:r>
              <a:rPr lang="en-US" altLang="en-US" dirty="0">
                <a:solidFill>
                  <a:schemeClr val="tx2"/>
                </a:solidFill>
                <a:latin typeface="Arial" panose="020B0604020202020204" pitchFamily="34" charset="0"/>
                <a:cs typeface="Arial" panose="020B0604020202020204" pitchFamily="34" charset="0"/>
              </a:rPr>
              <a:t>INTEGRATION! </a:t>
            </a:r>
          </a:p>
          <a:p>
            <a:pPr lvl="1">
              <a:buFont typeface="Wingdings" panose="05000000000000000000" pitchFamily="2" charset="2"/>
              <a:buChar char="Ø"/>
            </a:pPr>
            <a:r>
              <a:rPr lang="en-US" dirty="0">
                <a:solidFill>
                  <a:schemeClr val="tx2"/>
                </a:solidFill>
                <a:latin typeface="Arial" panose="020B0604020202020204" pitchFamily="34" charset="0"/>
                <a:cs typeface="Arial" panose="020B0604020202020204" pitchFamily="34" charset="0"/>
              </a:rPr>
              <a:t>Integrate as many instructional systems into one (intervention, small groups, enhancement, etc.)</a:t>
            </a:r>
          </a:p>
          <a:p>
            <a:r>
              <a:rPr lang="en-US" dirty="0">
                <a:solidFill>
                  <a:schemeClr val="tx2"/>
                </a:solidFill>
                <a:latin typeface="Arial" panose="020B0604020202020204" pitchFamily="34" charset="0"/>
                <a:cs typeface="Arial" panose="020B0604020202020204" pitchFamily="34" charset="0"/>
              </a:rPr>
              <a:t>TEAM-COLLABORATION!</a:t>
            </a:r>
          </a:p>
          <a:p>
            <a:pPr lvl="1">
              <a:buFont typeface="Wingdings" panose="05000000000000000000" pitchFamily="2" charset="2"/>
              <a:buChar char="Ø"/>
            </a:pPr>
            <a:r>
              <a:rPr lang="en-US" dirty="0">
                <a:solidFill>
                  <a:schemeClr val="tx2"/>
                </a:solidFill>
                <a:latin typeface="Arial" panose="020B0604020202020204" pitchFamily="34" charset="0"/>
                <a:cs typeface="Arial" panose="020B0604020202020204" pitchFamily="34" charset="0"/>
              </a:rPr>
              <a:t>Involve instructional staff in the RTI process</a:t>
            </a:r>
          </a:p>
          <a:p>
            <a:pPr lvl="1">
              <a:buFont typeface="Wingdings" panose="05000000000000000000" pitchFamily="2" charset="2"/>
              <a:buChar char="Ø"/>
            </a:pPr>
            <a:r>
              <a:rPr lang="en-US" dirty="0">
                <a:solidFill>
                  <a:schemeClr val="tx2"/>
                </a:solidFill>
                <a:latin typeface="Arial" panose="020B0604020202020204" pitchFamily="34" charset="0"/>
                <a:cs typeface="Arial" panose="020B0604020202020204" pitchFamily="34" charset="0"/>
              </a:rPr>
              <a:t>Distribute responsibilities to more than one person</a:t>
            </a:r>
          </a:p>
          <a:p>
            <a:r>
              <a:rPr lang="en-US" dirty="0">
                <a:solidFill>
                  <a:schemeClr val="tx2"/>
                </a:solidFill>
                <a:latin typeface="Arial" panose="020B0604020202020204" pitchFamily="34" charset="0"/>
                <a:cs typeface="Arial" panose="020B0604020202020204" pitchFamily="34" charset="0"/>
              </a:rPr>
              <a:t>REDUCE PAPERWORK &amp; FILES!</a:t>
            </a:r>
          </a:p>
          <a:p>
            <a:pPr lvl="1"/>
            <a:r>
              <a:rPr lang="en-US" dirty="0">
                <a:latin typeface="Arial" panose="020B0604020202020204" pitchFamily="34" charset="0"/>
                <a:cs typeface="Arial" panose="020B0604020202020204" pitchFamily="34" charset="0"/>
              </a:rPr>
              <a:t>Make forms available in </a:t>
            </a:r>
            <a:r>
              <a:rPr lang="en-US" dirty="0" err="1">
                <a:latin typeface="Arial" panose="020B0604020202020204" pitchFamily="34" charset="0"/>
                <a:cs typeface="Arial" panose="020B0604020202020204" pitchFamily="34" charset="0"/>
              </a:rPr>
              <a:t>Eduphoria</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USE MULTIPLE DATA SOURCES TO DETERMINE STUDENTS IN NEED OF TIER 2 &amp; TIER 3 INTERVENTION!</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RTI Indicator Spreadsheet</a:t>
            </a:r>
          </a:p>
        </p:txBody>
      </p:sp>
    </p:spTree>
    <p:extLst>
      <p:ext uri="{BB962C8B-B14F-4D97-AF65-F5344CB8AC3E}">
        <p14:creationId xmlns:p14="http://schemas.microsoft.com/office/powerpoint/2010/main" val="3229841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5" dur="500"/>
                                        <p:tgtEl>
                                          <p:spTgt spid="8">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8" dur="500"/>
                                        <p:tgtEl>
                                          <p:spTgt spid="8">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randombar(horizontal)">
                                      <p:cBhvr>
                                        <p:cTn id="26" dur="500"/>
                                        <p:tgtEl>
                                          <p:spTgt spid="8">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randombar(horizontal)">
                                      <p:cBhvr>
                                        <p:cTn id="29" dur="500"/>
                                        <p:tgtEl>
                                          <p:spTgt spid="8">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randombar(horizontal)">
                                      <p:cBhvr>
                                        <p:cTn id="34" dur="500"/>
                                        <p:tgtEl>
                                          <p:spTgt spid="8">
                                            <p:txEl>
                                              <p:pRg st="7" end="7"/>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randombar(horizontal)">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0</TotalTime>
  <Words>1530</Words>
  <Application>Microsoft Macintosh PowerPoint</Application>
  <PresentationFormat>Widescreen</PresentationFormat>
  <Paragraphs>169</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Times New Roman</vt:lpstr>
      <vt:lpstr>Wingdings</vt:lpstr>
      <vt:lpstr>Children Friends 16x9</vt:lpstr>
      <vt:lpstr>Life School Response to Intervention 101</vt:lpstr>
      <vt:lpstr>PowerPoint Presentation</vt:lpstr>
      <vt:lpstr>A student’s lack of progress (gaps in learning) is a problem!  Do you agree or disagree? </vt:lpstr>
      <vt:lpstr>PowerPoint Presentation</vt:lpstr>
      <vt:lpstr>PowerPoint Presentation</vt:lpstr>
      <vt:lpstr>PowerPoint Presentation</vt:lpstr>
      <vt:lpstr>Let’s first take a look at what RTI is &amp; what it is not….</vt:lpstr>
      <vt:lpstr>Life School RTI Core Beliefs</vt:lpstr>
      <vt:lpstr>Life School Goals for the RTI Process</vt:lpstr>
      <vt:lpstr>PowerPoint Presentation</vt:lpstr>
      <vt:lpstr>The Paradigm Shift</vt:lpstr>
      <vt:lpstr>PowerPoint Presentation</vt:lpstr>
      <vt:lpstr>THE RTI MODEL</vt:lpstr>
      <vt:lpstr>The Multiple Tiers of RTI: The Team &amp; The Approach</vt:lpstr>
      <vt:lpstr>What is Tier 1?</vt:lpstr>
      <vt:lpstr>Characteristics of Tier 1 Intervention</vt:lpstr>
      <vt:lpstr>PowerPoint Presentation</vt:lpstr>
      <vt:lpstr>After 6 Weeks of Instruction</vt:lpstr>
      <vt:lpstr>STOP &amp; CHECK</vt:lpstr>
      <vt:lpstr>Begin Intervention &amp; Documentation</vt:lpstr>
      <vt:lpstr>Review Progress-Follow Up RTI Meeting</vt:lpstr>
      <vt:lpstr>During RTI Meetings the Team Should….</vt:lpstr>
      <vt:lpstr>Progress Monitoring</vt:lpstr>
      <vt:lpstr>Is it working??</vt:lpstr>
      <vt:lpstr>PowerPoint Presentation</vt:lpstr>
      <vt:lpstr>Entering the Data</vt:lpstr>
      <vt:lpstr>Forms Available in Eduphoria</vt:lpstr>
      <vt:lpstr>Additional Forms on the Extranet:</vt:lpstr>
      <vt:lpstr>Data Sources</vt:lpstr>
      <vt:lpstr>PowerPoint Presentation</vt:lpstr>
      <vt:lpstr>Getting Started</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RTI Training</dc:title>
  <dc:subject/>
  <dc:creator/>
  <cp:keywords/>
  <dc:description/>
  <cp:lastModifiedBy/>
  <cp:revision>1</cp:revision>
  <dcterms:created xsi:type="dcterms:W3CDTF">2015-09-10T01:59:36Z</dcterms:created>
  <dcterms:modified xsi:type="dcterms:W3CDTF">2020-05-11T02:48:08Z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ies>
</file>